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57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DA9AAF"/>
    <a:srgbClr val="BAD8E8"/>
    <a:srgbClr val="FED5B4"/>
    <a:srgbClr val="E6BCCA"/>
    <a:srgbClr val="FD953E"/>
    <a:srgbClr val="FEEECA"/>
    <a:srgbClr val="84B9D6"/>
    <a:srgbClr val="FEE1A0"/>
    <a:srgbClr val="367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BCD0AD-A036-427A-9058-9EBA055A38C5}" v="63" dt="2023-10-06T20:09:59.2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125945-4A43-150C-35D3-F6A560284D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7141CE9-EC2A-AFE1-C594-40C50E5576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E544D65-F34F-5221-044A-3F2B3EC00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5707-0466-4433-8676-FA0211D07606}" type="datetimeFigureOut">
              <a:rPr lang="pt-BR" smtClean="0"/>
              <a:t>11/10/2023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6D13CCE-F76D-9EE2-8AA7-E761D0903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15F7464-FFE4-61C5-E13B-71CE36833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E7931-48A1-40AD-AEDB-702E313882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0198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6768FF-53A0-56DE-0C5E-B75373A36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EC68DFE-A2EF-6F03-3564-AC5B0683EF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CA93477-5C70-2B9B-2C40-44481199E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5707-0466-4433-8676-FA0211D07606}" type="datetimeFigureOut">
              <a:rPr lang="pt-BR" smtClean="0"/>
              <a:t>11/10/2023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96824E7-569F-4A9B-5148-F007035C0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1CB14B4-ED22-F7E1-9F6C-67C65C7A4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E7931-48A1-40AD-AEDB-702E313882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4571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3F2E99D-0D22-5A36-6648-40AE7F5993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924797C-0EF6-5769-0F35-F84AAA51B8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1752ACD-7ADA-85AA-93F1-B12E87897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5707-0466-4433-8676-FA0211D07606}" type="datetimeFigureOut">
              <a:rPr lang="pt-BR" smtClean="0"/>
              <a:t>11/10/2023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3C77374-8EBE-56DD-919D-72034CBBE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FC0D305-EEE5-6CC3-61C2-33E29546F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E7931-48A1-40AD-AEDB-702E313882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858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436265-1480-6651-53FF-CE42C3B60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CF688D0-96FE-E126-FA9D-A3D476048D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66BDA1C-B232-EBDE-3A89-23B720190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5707-0466-4433-8676-FA0211D07606}" type="datetimeFigureOut">
              <a:rPr lang="pt-BR" smtClean="0"/>
              <a:t>11/10/2023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BB1369B-EAF2-D65E-6DEF-F51FC3780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9383BDE-DE1D-15D2-C172-F42B6786A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E7931-48A1-40AD-AEDB-702E313882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9265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617928-1BD2-EF57-8EAE-7D1121C16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510E3F7-3717-0103-8E98-19BC78711F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C7929FB-2106-617F-4198-F7224BD00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5707-0466-4433-8676-FA0211D07606}" type="datetimeFigureOut">
              <a:rPr lang="pt-BR" smtClean="0"/>
              <a:t>11/10/2023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64D8264-5DAF-DB1E-B786-9254B7A3D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C03190-FAA4-0F0C-AE81-D7E12B7D1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E7931-48A1-40AD-AEDB-702E313882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4337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CE59CD-0A65-B5AE-C0A5-299C4E964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ACA0DBC-3CA1-51E9-D324-251FE67C08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E07250B-BB54-9493-1AB7-8805CCE111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1E9D6EC-4812-66F9-91B0-1F869103E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5707-0466-4433-8676-FA0211D07606}" type="datetimeFigureOut">
              <a:rPr lang="pt-BR" smtClean="0"/>
              <a:t>11/10/2023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AA56FBB-7CB7-122E-E1C2-B858B6C9B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3DAD79E-BCE7-EE9E-DF98-F9DD11158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E7931-48A1-40AD-AEDB-702E313882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5067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0721E3-E028-1519-5B16-ABE7D042C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D35D18D-AE0A-4EC1-D40D-97AE112FC0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20C43FE-D0BB-1830-F958-9952751599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E3DC4FE-7533-FD69-1841-D313609865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F887FB2-F5B5-B913-4905-D9B69984EA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54ADB0E8-ED19-367B-6116-41034B0C7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5707-0466-4433-8676-FA0211D07606}" type="datetimeFigureOut">
              <a:rPr lang="pt-BR" smtClean="0"/>
              <a:t>11/10/2023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06069A5-B246-F0A8-66EA-4B770FCEA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A22BE7B-7121-754A-7AF8-1C69678F6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E7931-48A1-40AD-AEDB-702E313882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3798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F22148-ACD5-4DD4-8213-41AA0A084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513528D-0201-ECCD-FC6D-19108EDFC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5707-0466-4433-8676-FA0211D07606}" type="datetimeFigureOut">
              <a:rPr lang="pt-BR" smtClean="0"/>
              <a:t>11/10/2023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8162B32-F08C-E8DF-9C32-C089D42A3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C0158F2-0A78-705E-AEC1-A112AA89D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E7931-48A1-40AD-AEDB-702E313882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4378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E971563-25D3-86CC-3752-221CB1D31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5707-0466-4433-8676-FA0211D07606}" type="datetimeFigureOut">
              <a:rPr lang="pt-BR" smtClean="0"/>
              <a:t>11/10/2023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4E5D459E-4821-B0DF-AF7C-0823AFF75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AB185C3-D58D-B99D-9488-AF0921688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E7931-48A1-40AD-AEDB-702E313882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4461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D260F8-B1DA-9A8B-8816-8B0AB8B4F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C9D986F-EE2A-B178-836A-FF74116E77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3D77C08-5E64-EFD8-C59D-1DA5FCC6A1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BBDD618-591D-25B6-D928-C2AB848D8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5707-0466-4433-8676-FA0211D07606}" type="datetimeFigureOut">
              <a:rPr lang="pt-BR" smtClean="0"/>
              <a:t>11/10/2023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5BBBAC5-BD38-84A2-FCD7-B7C262FF9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8C892BB-507D-C953-E27D-29FB2216F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E7931-48A1-40AD-AEDB-702E313882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6412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D806DA-F8E4-4ECD-6845-202C0B009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761358A-A521-2D32-388E-EEFD52621F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84A054B-CAF9-03D5-2410-A4CABDE1DF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18A3534-C8BB-E2FD-9776-4AB702310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5707-0466-4433-8676-FA0211D07606}" type="datetimeFigureOut">
              <a:rPr lang="pt-BR" smtClean="0"/>
              <a:t>11/10/2023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D86B891-520B-9DA0-D2C8-1ED81DE1E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94BB3C5-ED07-43EF-B6FB-87B323D4D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E7931-48A1-40AD-AEDB-702E313882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9652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5C8466B2-63B2-0913-6D1D-ECFE12BBD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4A61832-5C25-F352-FB21-04AB0D67B0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4F4742D-DB43-76CB-8E3D-2AC6A0E606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75707-0466-4433-8676-FA0211D07606}" type="datetimeFigureOut">
              <a:rPr lang="pt-BR" smtClean="0"/>
              <a:t>11/10/2023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2C0E218-DCC0-329A-B81E-F5321C5C14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D9A8628-31AD-6DF7-4987-5854140FAA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E7931-48A1-40AD-AEDB-702E313882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2406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Uma imagem contendo Forma&#10;&#10;Descrição gerada automaticamente">
            <a:extLst>
              <a:ext uri="{FF2B5EF4-FFF2-40B4-BE49-F238E27FC236}">
                <a16:creationId xmlns:a16="http://schemas.microsoft.com/office/drawing/2014/main" id="{719AF04F-44CB-4735-B67F-94425D6B6B5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499" y="0"/>
            <a:ext cx="10287000" cy="6858000"/>
          </a:xfrm>
          <a:prstGeom prst="rect">
            <a:avLst/>
          </a:prstGeom>
          <a:ln>
            <a:noFill/>
          </a:ln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CAA9140F-D78B-3DD2-285E-552AA2D333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40638"/>
            <a:ext cx="9144000" cy="1811792"/>
          </a:xfrm>
        </p:spPr>
        <p:txBody>
          <a:bodyPr>
            <a:normAutofit/>
          </a:bodyPr>
          <a:lstStyle/>
          <a:p>
            <a:r>
              <a:rPr lang="pt-BR" sz="4800" b="1" dirty="0"/>
              <a:t>ROCHAS ORNAMENTAIS E DE REVESTIMENTO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C3D885F-3D90-A7EF-418E-AFC7CE7512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59684"/>
            <a:ext cx="9144000" cy="1030922"/>
          </a:xfrm>
        </p:spPr>
        <p:txBody>
          <a:bodyPr/>
          <a:lstStyle/>
          <a:p>
            <a:r>
              <a:rPr lang="pt-BR" b="1" dirty="0"/>
              <a:t>Estatísticas Setoriais </a:t>
            </a:r>
          </a:p>
          <a:p>
            <a:r>
              <a:rPr lang="pt-BR" b="1" dirty="0"/>
              <a:t>Período Janeiro a Agosto de 2023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04B4014-CE81-AD69-7F2D-9AE34D43110D}"/>
              </a:ext>
            </a:extLst>
          </p:cNvPr>
          <p:cNvSpPr txBox="1"/>
          <p:nvPr/>
        </p:nvSpPr>
        <p:spPr>
          <a:xfrm>
            <a:off x="1306286" y="5946506"/>
            <a:ext cx="957942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"/>
            <a:r>
              <a:rPr lang="pt-BR" sz="1800" i="1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Fonte dos dados: Base COMEX STAT - http://comexstat.mdic.gov.br/pt/home</a:t>
            </a:r>
            <a:endParaRPr lang="pt-BR" sz="1800" b="0" i="1" u="none" strike="noStrike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m 8" descr="Logotipo&#10;&#10;Descrição gerada automaticamente com confiança baixa">
            <a:extLst>
              <a:ext uri="{FF2B5EF4-FFF2-40B4-BE49-F238E27FC236}">
                <a16:creationId xmlns:a16="http://schemas.microsoft.com/office/drawing/2014/main" id="{61D88C4E-0F60-11D2-8A14-F2CBE625EC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9634" y="119712"/>
            <a:ext cx="3944375" cy="2308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984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C5F3702C-51E5-3BAC-0176-980C210882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2604281"/>
              </p:ext>
            </p:extLst>
          </p:nvPr>
        </p:nvGraphicFramePr>
        <p:xfrm>
          <a:off x="755589" y="742342"/>
          <a:ext cx="10619999" cy="56160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7600">
                  <a:extLst>
                    <a:ext uri="{9D8B030D-6E8A-4147-A177-3AD203B41FA5}">
                      <a16:colId xmlns:a16="http://schemas.microsoft.com/office/drawing/2014/main" val="1557744168"/>
                    </a:ext>
                  </a:extLst>
                </a:gridCol>
                <a:gridCol w="1079077">
                  <a:extLst>
                    <a:ext uri="{9D8B030D-6E8A-4147-A177-3AD203B41FA5}">
                      <a16:colId xmlns:a16="http://schemas.microsoft.com/office/drawing/2014/main" val="655257880"/>
                    </a:ext>
                  </a:extLst>
                </a:gridCol>
                <a:gridCol w="1079077">
                  <a:extLst>
                    <a:ext uri="{9D8B030D-6E8A-4147-A177-3AD203B41FA5}">
                      <a16:colId xmlns:a16="http://schemas.microsoft.com/office/drawing/2014/main" val="3056723245"/>
                    </a:ext>
                  </a:extLst>
                </a:gridCol>
                <a:gridCol w="1079077">
                  <a:extLst>
                    <a:ext uri="{9D8B030D-6E8A-4147-A177-3AD203B41FA5}">
                      <a16:colId xmlns:a16="http://schemas.microsoft.com/office/drawing/2014/main" val="512812210"/>
                    </a:ext>
                  </a:extLst>
                </a:gridCol>
                <a:gridCol w="1079077">
                  <a:extLst>
                    <a:ext uri="{9D8B030D-6E8A-4147-A177-3AD203B41FA5}">
                      <a16:colId xmlns:a16="http://schemas.microsoft.com/office/drawing/2014/main" val="3204944912"/>
                    </a:ext>
                  </a:extLst>
                </a:gridCol>
                <a:gridCol w="359692">
                  <a:extLst>
                    <a:ext uri="{9D8B030D-6E8A-4147-A177-3AD203B41FA5}">
                      <a16:colId xmlns:a16="http://schemas.microsoft.com/office/drawing/2014/main" val="1390196729"/>
                    </a:ext>
                  </a:extLst>
                </a:gridCol>
                <a:gridCol w="366907">
                  <a:extLst>
                    <a:ext uri="{9D8B030D-6E8A-4147-A177-3AD203B41FA5}">
                      <a16:colId xmlns:a16="http://schemas.microsoft.com/office/drawing/2014/main" val="3750176328"/>
                    </a:ext>
                  </a:extLst>
                </a:gridCol>
                <a:gridCol w="472966">
                  <a:extLst>
                    <a:ext uri="{9D8B030D-6E8A-4147-A177-3AD203B41FA5}">
                      <a16:colId xmlns:a16="http://schemas.microsoft.com/office/drawing/2014/main" val="2311012305"/>
                    </a:ext>
                  </a:extLst>
                </a:gridCol>
                <a:gridCol w="550360">
                  <a:extLst>
                    <a:ext uri="{9D8B030D-6E8A-4147-A177-3AD203B41FA5}">
                      <a16:colId xmlns:a16="http://schemas.microsoft.com/office/drawing/2014/main" val="4249537649"/>
                    </a:ext>
                  </a:extLst>
                </a:gridCol>
                <a:gridCol w="550360">
                  <a:extLst>
                    <a:ext uri="{9D8B030D-6E8A-4147-A177-3AD203B41FA5}">
                      <a16:colId xmlns:a16="http://schemas.microsoft.com/office/drawing/2014/main" val="2100760272"/>
                    </a:ext>
                  </a:extLst>
                </a:gridCol>
                <a:gridCol w="550360">
                  <a:extLst>
                    <a:ext uri="{9D8B030D-6E8A-4147-A177-3AD203B41FA5}">
                      <a16:colId xmlns:a16="http://schemas.microsoft.com/office/drawing/2014/main" val="4259327332"/>
                    </a:ext>
                  </a:extLst>
                </a:gridCol>
                <a:gridCol w="359692">
                  <a:extLst>
                    <a:ext uri="{9D8B030D-6E8A-4147-A177-3AD203B41FA5}">
                      <a16:colId xmlns:a16="http://schemas.microsoft.com/office/drawing/2014/main" val="2155497221"/>
                    </a:ext>
                  </a:extLst>
                </a:gridCol>
                <a:gridCol w="467600">
                  <a:extLst>
                    <a:ext uri="{9D8B030D-6E8A-4147-A177-3AD203B41FA5}">
                      <a16:colId xmlns:a16="http://schemas.microsoft.com/office/drawing/2014/main" val="1117532415"/>
                    </a:ext>
                  </a:extLst>
                </a:gridCol>
                <a:gridCol w="1079077">
                  <a:extLst>
                    <a:ext uri="{9D8B030D-6E8A-4147-A177-3AD203B41FA5}">
                      <a16:colId xmlns:a16="http://schemas.microsoft.com/office/drawing/2014/main" val="868750063"/>
                    </a:ext>
                  </a:extLst>
                </a:gridCol>
                <a:gridCol w="1079077">
                  <a:extLst>
                    <a:ext uri="{9D8B030D-6E8A-4147-A177-3AD203B41FA5}">
                      <a16:colId xmlns:a16="http://schemas.microsoft.com/office/drawing/2014/main" val="4217516318"/>
                    </a:ext>
                  </a:extLst>
                </a:gridCol>
              </a:tblGrid>
              <a:tr h="34396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Exportações Totais / Mensais Rochas Ornamentais 2023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5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Variação Exportações Rochas 2023/2022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5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Saldo Balança Comercial 2023 (US$)</a:t>
                      </a:r>
                      <a:endParaRPr lang="pt-BR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C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5935952"/>
                  </a:ext>
                </a:extLst>
              </a:tr>
              <a:tr h="22733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Mês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Mensal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Acumulado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Mês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Mensal %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Acumulado %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Mês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Mensal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Acumulado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8317656"/>
                  </a:ext>
                </a:extLst>
              </a:tr>
              <a:tr h="22733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 (US$)</a:t>
                      </a:r>
                      <a:endParaRPr lang="pt-BR" sz="800" b="1" dirty="0"/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Peso (Kg)</a:t>
                      </a:r>
                      <a:endParaRPr lang="pt-BR" sz="800" b="1" dirty="0"/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 (US$)</a:t>
                      </a:r>
                      <a:endParaRPr lang="pt-BR" sz="800" b="1" dirty="0"/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Peso (Kg)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Peso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Peso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3657672"/>
                  </a:ext>
                </a:extLst>
              </a:tr>
              <a:tr h="22733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85.172.031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153.133.950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85.172.031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153.133.950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18,20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23,38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18,20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23,38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83.122.542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83.122.542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0470796"/>
                  </a:ext>
                </a:extLst>
              </a:tr>
              <a:tr h="22733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Fev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43.260.628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81.442.302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128.432.659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234.576.252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Fev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-54,16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-55,49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-22,83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-23,62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Fev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41.314.656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124.437.198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5207891"/>
                  </a:ext>
                </a:extLst>
              </a:tr>
              <a:tr h="22733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95.400.852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129.761.969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223.833.511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364.338.221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-17,23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-32,79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-20,54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-27,16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93.311.137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217.748.335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9513044"/>
                  </a:ext>
                </a:extLst>
              </a:tr>
              <a:tr h="22733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107.419.995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196.837.251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331.253.506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561.175.472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19,78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40,14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-10,80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-12,40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104.824.653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322.572.988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2733748"/>
                  </a:ext>
                </a:extLst>
              </a:tr>
              <a:tr h="22733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96.079.910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142.583.241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427.333.416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703.758.713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-17,20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-29,51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-12,33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-16,51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93.858.698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416.431.686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2246566"/>
                  </a:ext>
                </a:extLst>
              </a:tr>
              <a:tr h="22733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121.699.540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211.533.606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549.032.956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915.292.319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-17,13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-10,08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-13,44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-15,10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119.336.995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535.768.681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0752675"/>
                  </a:ext>
                </a:extLst>
              </a:tr>
              <a:tr h="22733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115.786.153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175.454.588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664.819.109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1.090.746.907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-5,07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-15,19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-12,09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-15,12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113.059.604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648.828.285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9323651"/>
                  </a:ext>
                </a:extLst>
              </a:tr>
              <a:tr h="22733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105.957.036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178.656.531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770.776.145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effectLst/>
                          <a:latin typeface="Arial" panose="020B0604020202020204" pitchFamily="34" charset="0"/>
                        </a:rPr>
                        <a:t>1.269.403.438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-12,94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-0,78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-12,21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-13,36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103.055.038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751.883.323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3902887"/>
                  </a:ext>
                </a:extLst>
              </a:tr>
              <a:tr h="180172">
                <a:tc>
                  <a:txBody>
                    <a:bodyPr/>
                    <a:lstStyle/>
                    <a:p>
                      <a:pPr algn="l" fontAlgn="ctr"/>
                      <a:endParaRPr lang="pt-BR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0191634"/>
                  </a:ext>
                </a:extLst>
              </a:tr>
              <a:tr h="34396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Importações Totais / Mensais Rochas Ornamentais 2023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Variação Importações Rochas 2023/2022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Saldo Balança Comercial 2023 (Kg)</a:t>
                      </a:r>
                      <a:endParaRPr lang="pt-BR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8315528"/>
                  </a:ext>
                </a:extLst>
              </a:tr>
              <a:tr h="22733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Mês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Mensal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Acumulado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Mês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Mensal %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Acumulado %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Mês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Mensal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Acumulado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853300"/>
                  </a:ext>
                </a:extLst>
              </a:tr>
              <a:tr h="22733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 (US$)</a:t>
                      </a:r>
                      <a:endParaRPr lang="pt-BR" b="1" dirty="0"/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Peso (Kg)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 (US$)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Peso (Kg)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Peso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Peso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1516087"/>
                  </a:ext>
                </a:extLst>
              </a:tr>
              <a:tr h="22733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2.049.489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4.452.312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2.049.489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4.452.312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-10,45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-12,38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-10,45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-12,38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148.681.638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148.681.638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2148176"/>
                  </a:ext>
                </a:extLst>
              </a:tr>
              <a:tr h="22733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Fev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1.945.972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3.817.581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3.995.461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8.269.893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Fev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18,11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18,44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1,40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-0,50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Fev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77.624.721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226.306.359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7946"/>
                  </a:ext>
                </a:extLst>
              </a:tr>
              <a:tr h="22733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2.089.715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4.596.212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6.085.176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12.866.105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-8,29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-3,21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-2,15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-1,48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125.165.757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351.472.116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9393716"/>
                  </a:ext>
                </a:extLst>
              </a:tr>
              <a:tr h="22733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2.595.342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5.096.170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8.680.518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17.962.275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26,21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32,58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4,90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6,26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191.741.081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543.213.197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3904223"/>
                  </a:ext>
                </a:extLst>
              </a:tr>
              <a:tr h="22733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2.221.212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3.966.648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10.901.730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21.928.923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-2,58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-18,90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3,28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0,61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138.616.593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681.829.790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3389531"/>
                  </a:ext>
                </a:extLst>
              </a:tr>
              <a:tr h="22733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2.362.545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4.638.774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13.264.275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26.567.697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11,26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15,25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4,62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2,90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206.894.832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888.724.622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4615947"/>
                  </a:ext>
                </a:extLst>
              </a:tr>
              <a:tr h="22733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2.726.549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5.198.377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15.990.824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31.766.074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14,86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8,87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6,23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3,83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170.256.211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1.058.980.833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0199725"/>
                  </a:ext>
                </a:extLst>
              </a:tr>
              <a:tr h="22733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2.901.998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5.893.141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18.892.822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effectLst/>
                          <a:latin typeface="Arial" panose="020B0604020202020204" pitchFamily="34" charset="0"/>
                        </a:rPr>
                        <a:t>37.659.215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-20,24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7,97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1,08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4,46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172.763.390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1.231.744.223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291939"/>
                  </a:ext>
                </a:extLst>
              </a:tr>
              <a:tr h="201297">
                <a:tc>
                  <a:txBody>
                    <a:bodyPr/>
                    <a:lstStyle/>
                    <a:p>
                      <a:pPr algn="ctr" fontAlgn="ctr"/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0787654"/>
                  </a:ext>
                </a:extLst>
              </a:tr>
            </a:tbl>
          </a:graphicData>
        </a:graphic>
      </p:graphicFrame>
      <p:sp>
        <p:nvSpPr>
          <p:cNvPr id="3" name="CaixaDeTexto 2">
            <a:extLst>
              <a:ext uri="{FF2B5EF4-FFF2-40B4-BE49-F238E27FC236}">
                <a16:creationId xmlns:a16="http://schemas.microsoft.com/office/drawing/2014/main" id="{839ACC33-5895-DA00-15E3-D50CC827751D}"/>
              </a:ext>
            </a:extLst>
          </p:cNvPr>
          <p:cNvSpPr txBox="1"/>
          <p:nvPr/>
        </p:nvSpPr>
        <p:spPr>
          <a:xfrm>
            <a:off x="2508068" y="236591"/>
            <a:ext cx="7175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EXPORTAÇÕES E IMPORTAÇÕES DE ROCHAS ORNAMENTAIS EM 2023</a:t>
            </a:r>
          </a:p>
        </p:txBody>
      </p:sp>
      <p:pic>
        <p:nvPicPr>
          <p:cNvPr id="4" name="Imagem 3" descr="Logotipo&#10;&#10;Descrição gerada automaticamente com confiança baixa">
            <a:extLst>
              <a:ext uri="{FF2B5EF4-FFF2-40B4-BE49-F238E27FC236}">
                <a16:creationId xmlns:a16="http://schemas.microsoft.com/office/drawing/2014/main" id="{9F1D1AA6-5F7A-10CF-224C-AE7A9D0B5E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5790" y="93554"/>
            <a:ext cx="1108480" cy="648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452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58FE4C48-8B5D-FC21-C65E-4302D90B51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1765971"/>
              </p:ext>
            </p:extLst>
          </p:nvPr>
        </p:nvGraphicFramePr>
        <p:xfrm>
          <a:off x="463283" y="816094"/>
          <a:ext cx="10717452" cy="56390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0792">
                  <a:extLst>
                    <a:ext uri="{9D8B030D-6E8A-4147-A177-3AD203B41FA5}">
                      <a16:colId xmlns:a16="http://schemas.microsoft.com/office/drawing/2014/main" val="981578719"/>
                    </a:ext>
                  </a:extLst>
                </a:gridCol>
                <a:gridCol w="1724744">
                  <a:extLst>
                    <a:ext uri="{9D8B030D-6E8A-4147-A177-3AD203B41FA5}">
                      <a16:colId xmlns:a16="http://schemas.microsoft.com/office/drawing/2014/main" val="3851606038"/>
                    </a:ext>
                  </a:extLst>
                </a:gridCol>
                <a:gridCol w="598905">
                  <a:extLst>
                    <a:ext uri="{9D8B030D-6E8A-4147-A177-3AD203B41FA5}">
                      <a16:colId xmlns:a16="http://schemas.microsoft.com/office/drawing/2014/main" val="3258309842"/>
                    </a:ext>
                  </a:extLst>
                </a:gridCol>
                <a:gridCol w="787724">
                  <a:extLst>
                    <a:ext uri="{9D8B030D-6E8A-4147-A177-3AD203B41FA5}">
                      <a16:colId xmlns:a16="http://schemas.microsoft.com/office/drawing/2014/main" val="3398679378"/>
                    </a:ext>
                  </a:extLst>
                </a:gridCol>
                <a:gridCol w="410986">
                  <a:extLst>
                    <a:ext uri="{9D8B030D-6E8A-4147-A177-3AD203B41FA5}">
                      <a16:colId xmlns:a16="http://schemas.microsoft.com/office/drawing/2014/main" val="4123468943"/>
                    </a:ext>
                  </a:extLst>
                </a:gridCol>
                <a:gridCol w="787724">
                  <a:extLst>
                    <a:ext uri="{9D8B030D-6E8A-4147-A177-3AD203B41FA5}">
                      <a16:colId xmlns:a16="http://schemas.microsoft.com/office/drawing/2014/main" val="2646597824"/>
                    </a:ext>
                  </a:extLst>
                </a:gridCol>
                <a:gridCol w="410986">
                  <a:extLst>
                    <a:ext uri="{9D8B030D-6E8A-4147-A177-3AD203B41FA5}">
                      <a16:colId xmlns:a16="http://schemas.microsoft.com/office/drawing/2014/main" val="421357951"/>
                    </a:ext>
                  </a:extLst>
                </a:gridCol>
                <a:gridCol w="787724">
                  <a:extLst>
                    <a:ext uri="{9D8B030D-6E8A-4147-A177-3AD203B41FA5}">
                      <a16:colId xmlns:a16="http://schemas.microsoft.com/office/drawing/2014/main" val="608440277"/>
                    </a:ext>
                  </a:extLst>
                </a:gridCol>
                <a:gridCol w="410986">
                  <a:extLst>
                    <a:ext uri="{9D8B030D-6E8A-4147-A177-3AD203B41FA5}">
                      <a16:colId xmlns:a16="http://schemas.microsoft.com/office/drawing/2014/main" val="3447395256"/>
                    </a:ext>
                  </a:extLst>
                </a:gridCol>
                <a:gridCol w="787724">
                  <a:extLst>
                    <a:ext uri="{9D8B030D-6E8A-4147-A177-3AD203B41FA5}">
                      <a16:colId xmlns:a16="http://schemas.microsoft.com/office/drawing/2014/main" val="2348941611"/>
                    </a:ext>
                  </a:extLst>
                </a:gridCol>
                <a:gridCol w="410986">
                  <a:extLst>
                    <a:ext uri="{9D8B030D-6E8A-4147-A177-3AD203B41FA5}">
                      <a16:colId xmlns:a16="http://schemas.microsoft.com/office/drawing/2014/main" val="4235513064"/>
                    </a:ext>
                  </a:extLst>
                </a:gridCol>
                <a:gridCol w="547982">
                  <a:extLst>
                    <a:ext uri="{9D8B030D-6E8A-4147-A177-3AD203B41FA5}">
                      <a16:colId xmlns:a16="http://schemas.microsoft.com/office/drawing/2014/main" val="3996887832"/>
                    </a:ext>
                  </a:extLst>
                </a:gridCol>
                <a:gridCol w="547982">
                  <a:extLst>
                    <a:ext uri="{9D8B030D-6E8A-4147-A177-3AD203B41FA5}">
                      <a16:colId xmlns:a16="http://schemas.microsoft.com/office/drawing/2014/main" val="4060566318"/>
                    </a:ext>
                  </a:extLst>
                </a:gridCol>
                <a:gridCol w="547982">
                  <a:extLst>
                    <a:ext uri="{9D8B030D-6E8A-4147-A177-3AD203B41FA5}">
                      <a16:colId xmlns:a16="http://schemas.microsoft.com/office/drawing/2014/main" val="4289592353"/>
                    </a:ext>
                  </a:extLst>
                </a:gridCol>
                <a:gridCol w="547982">
                  <a:extLst>
                    <a:ext uri="{9D8B030D-6E8A-4147-A177-3AD203B41FA5}">
                      <a16:colId xmlns:a16="http://schemas.microsoft.com/office/drawing/2014/main" val="3285431587"/>
                    </a:ext>
                  </a:extLst>
                </a:gridCol>
                <a:gridCol w="686243">
                  <a:extLst>
                    <a:ext uri="{9D8B030D-6E8A-4147-A177-3AD203B41FA5}">
                      <a16:colId xmlns:a16="http://schemas.microsoft.com/office/drawing/2014/main" val="2581640208"/>
                    </a:ext>
                  </a:extLst>
                </a:gridCol>
              </a:tblGrid>
              <a:tr h="197311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Produtos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NCM</a:t>
                      </a:r>
                      <a:endParaRPr lang="pt-BR" sz="800" b="1" i="1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Janeiro-Agosto 2022 (A)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Janeiro-Agosto 2023 (B)</a:t>
                      </a:r>
                      <a:endParaRPr lang="pt-BR" sz="800" b="1" i="1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Variação % (B/A)</a:t>
                      </a:r>
                      <a:endParaRPr lang="pt-BR" sz="800" b="1" i="1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US$/kg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US$/kg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Variação %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152282"/>
                  </a:ext>
                </a:extLst>
              </a:tr>
              <a:tr h="187287"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US$ mil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PP%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Ton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PP%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US$ mil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PP%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Ton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PP%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Peso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 (C)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 (D)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Preço (D/C)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3780626"/>
                  </a:ext>
                </a:extLst>
              </a:tr>
              <a:tr h="197311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Rochas Carbonáticas Brutas (mármores, travertinos </a:t>
                      </a:r>
                      <a:r>
                        <a:rPr lang="pt-BR" sz="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etc</a:t>
                      </a:r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vert="vert27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8E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Blocos e Chapas Brutas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2515.11.00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225,96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0,03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491,87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0,03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255,89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0,03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1.050,11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0,08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13,25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113,49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0,4594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0,2437</a:t>
                      </a:r>
                      <a:endParaRPr lang="pt-BR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-46,96</a:t>
                      </a:r>
                      <a:endParaRPr lang="pt-BR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6780329"/>
                  </a:ext>
                </a:extLst>
              </a:tr>
              <a:tr h="19731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2515.12.10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22.281,10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2,54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41.610,45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2,84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18.332,46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2,38</a:t>
                      </a:r>
                      <a:endParaRPr lang="pt-BR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36.149,55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2,85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-17,72</a:t>
                      </a:r>
                      <a:endParaRPr lang="pt-BR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-13,12</a:t>
                      </a:r>
                      <a:endParaRPr lang="pt-BR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0,5355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0,5071</a:t>
                      </a:r>
                      <a:endParaRPr lang="pt-BR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-5,29</a:t>
                      </a:r>
                      <a:endParaRPr lang="pt-BR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1637412"/>
                  </a:ext>
                </a:extLst>
              </a:tr>
              <a:tr h="19731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Outros (não especificados)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2515.12.20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19,77</a:t>
                      </a:r>
                      <a:endParaRPr lang="pt-BR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pt-BR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22,95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1,45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pt-BR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0,10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pt-BR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8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8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14,5200</a:t>
                      </a:r>
                      <a:endParaRPr lang="pt-BR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8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7788643"/>
                  </a:ext>
                </a:extLst>
              </a:tr>
              <a:tr h="19731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2515.20.00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11,47</a:t>
                      </a:r>
                      <a:endParaRPr lang="pt-BR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pt-BR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52,42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8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8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0,2189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8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0203470"/>
                  </a:ext>
                </a:extLst>
              </a:tr>
              <a:tr h="19731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Subtotal Rochas Carbonáticas Brutas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22.538,31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2,57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42.177,69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2,88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18.589,80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2,41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37.199,76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2,93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-17,52</a:t>
                      </a:r>
                      <a:endParaRPr lang="pt-BR" sz="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-11,80</a:t>
                      </a:r>
                      <a:endParaRPr lang="pt-BR" sz="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0,5344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0,4997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-6,48</a:t>
                      </a:r>
                      <a:endParaRPr lang="pt-BR" sz="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3891774"/>
                  </a:ext>
                </a:extLst>
              </a:tr>
              <a:tr h="330975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Rochas Silicáticas Brutas (granitos e quartzitos)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vert="vert27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C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Quartzitos (blocos ou chapas brutas)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C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2506.20.00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C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61.399,00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6,99</a:t>
                      </a:r>
                      <a:endParaRPr lang="pt-BR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107.222,83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7,32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67.275,67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8,73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105.956,69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8,35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9,57</a:t>
                      </a:r>
                      <a:endParaRPr lang="pt-BR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-1,18</a:t>
                      </a:r>
                      <a:endParaRPr lang="pt-BR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0,5726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0,6349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10,88</a:t>
                      </a:r>
                      <a:endParaRPr lang="pt-BR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07001"/>
                  </a:ext>
                </a:extLst>
              </a:tr>
              <a:tr h="19731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Granitos (blocos ou chapas brutas)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C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2516.11.00</a:t>
                      </a:r>
                      <a:endParaRPr lang="pt-BR" sz="8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C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2.660,73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0,30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12.004,02</a:t>
                      </a:r>
                      <a:endParaRPr lang="pt-BR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0,82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3.691,20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0,48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8.454,97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0,67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38,73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-29,57</a:t>
                      </a:r>
                      <a:endParaRPr lang="pt-BR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0,2217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0,4366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96,96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3029995"/>
                  </a:ext>
                </a:extLst>
              </a:tr>
              <a:tr h="19731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2516.12.00</a:t>
                      </a:r>
                      <a:endParaRPr lang="pt-BR" sz="8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C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98.475,44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11,22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466.344,56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31,83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81.364,85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10,56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411.939,74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32,45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-17,38</a:t>
                      </a:r>
                      <a:endParaRPr lang="pt-BR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-11,67</a:t>
                      </a:r>
                      <a:endParaRPr lang="pt-BR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0,2112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0,1975</a:t>
                      </a:r>
                      <a:endParaRPr lang="pt-BR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-6,46</a:t>
                      </a:r>
                      <a:endParaRPr lang="pt-BR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3347113"/>
                  </a:ext>
                </a:extLst>
              </a:tr>
              <a:tr h="19731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Arenitos (blocos ou chapas brutas)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C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2516.20.00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C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5,41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37,08</a:t>
                      </a:r>
                      <a:endParaRPr lang="pt-BR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pt-BR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45,51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0,01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65,69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0,01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740,85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77,17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0,1460</a:t>
                      </a:r>
                      <a:endParaRPr lang="pt-BR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0,6928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374,60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6387854"/>
                  </a:ext>
                </a:extLst>
              </a:tr>
              <a:tr h="19731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Outros (não especificados)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C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2516.90.00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C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10.785,43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1,23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31.588,41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2,16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7.189,59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0,93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23.901,87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1,88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-33,34</a:t>
                      </a:r>
                      <a:endParaRPr lang="pt-BR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-24,33</a:t>
                      </a:r>
                      <a:endParaRPr lang="pt-BR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0,3414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0,3008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-11,90</a:t>
                      </a:r>
                      <a:endParaRPr lang="pt-BR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7735822"/>
                  </a:ext>
                </a:extLst>
              </a:tr>
              <a:tr h="19731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Subtotal Rochas Silicáticas Brutas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C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173.326,00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C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19,74</a:t>
                      </a:r>
                      <a:endParaRPr lang="pt-BR" sz="8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C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617.196,89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C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42,13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C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159.566,81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C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20,70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C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550.318,96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C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43,35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C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-7,94</a:t>
                      </a:r>
                      <a:endParaRPr lang="pt-BR" sz="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C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-10,84</a:t>
                      </a:r>
                      <a:endParaRPr lang="pt-BR" sz="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C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0,2808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C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0,2900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C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3,25</a:t>
                      </a:r>
                      <a:endParaRPr lang="pt-BR" sz="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C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302205"/>
                  </a:ext>
                </a:extLst>
              </a:tr>
              <a:tr h="197311">
                <a:tc rowSpan="13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Rochas de Processamento Simples e Especial        Produtos Acabados e </a:t>
                      </a:r>
                      <a:r>
                        <a:rPr lang="pt-BR" sz="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Semi-acabados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vert="vert27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Ardósias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2514.00.00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573,63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0,07</a:t>
                      </a:r>
                      <a:endParaRPr lang="pt-BR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1.101,42</a:t>
                      </a:r>
                      <a:endParaRPr lang="pt-BR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0,08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627,19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0,08</a:t>
                      </a:r>
                      <a:endParaRPr lang="pt-BR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1.460,53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0,12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9,34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32,60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0,5208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0,4294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-17,55</a:t>
                      </a:r>
                      <a:endParaRPr lang="pt-BR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2191873"/>
                  </a:ext>
                </a:extLst>
              </a:tr>
              <a:tr h="19731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6803.00.00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37.927,21</a:t>
                      </a:r>
                      <a:endParaRPr lang="pt-BR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4,32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91.113,43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6,22</a:t>
                      </a:r>
                      <a:endParaRPr lang="pt-BR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29.698,85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3,85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66.076,77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5,21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-21,70</a:t>
                      </a:r>
                      <a:endParaRPr lang="pt-BR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-27,48</a:t>
                      </a:r>
                      <a:endParaRPr lang="pt-BR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0,4163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0,4495</a:t>
                      </a:r>
                      <a:endParaRPr lang="pt-BR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7,97</a:t>
                      </a:r>
                      <a:endParaRPr lang="pt-BR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2315787"/>
                  </a:ext>
                </a:extLst>
              </a:tr>
              <a:tr h="19731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Quartzitos foliados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6801.00.00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3.467,31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0,39</a:t>
                      </a:r>
                      <a:endParaRPr lang="pt-BR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12.895,54</a:t>
                      </a:r>
                      <a:endParaRPr lang="pt-BR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0,88</a:t>
                      </a:r>
                      <a:endParaRPr lang="pt-BR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2.464,73</a:t>
                      </a:r>
                      <a:endParaRPr lang="pt-BR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0,32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9.239,44</a:t>
                      </a:r>
                      <a:endParaRPr lang="pt-BR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0,73</a:t>
                      </a:r>
                      <a:endParaRPr lang="pt-BR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-28,92</a:t>
                      </a:r>
                      <a:endParaRPr lang="pt-BR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-28,35</a:t>
                      </a:r>
                      <a:endParaRPr lang="pt-BR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0,2689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0,2668</a:t>
                      </a:r>
                      <a:endParaRPr lang="pt-BR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-0,79</a:t>
                      </a:r>
                      <a:endParaRPr lang="pt-BR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0475563"/>
                  </a:ext>
                </a:extLst>
              </a:tr>
              <a:tr h="19731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Pedra-sabão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2526.10.00</a:t>
                      </a:r>
                      <a:endParaRPr lang="pt-BR" sz="8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1.644,16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0,19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2.401,08</a:t>
                      </a:r>
                      <a:endParaRPr lang="pt-BR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0,16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1.960,71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0,25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3.013,83</a:t>
                      </a:r>
                      <a:endParaRPr lang="pt-BR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0,24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19,25</a:t>
                      </a:r>
                      <a:endParaRPr lang="pt-BR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25,52</a:t>
                      </a:r>
                      <a:endParaRPr lang="pt-BR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0,6848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0,6506</a:t>
                      </a:r>
                      <a:endParaRPr lang="pt-BR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-4,99</a:t>
                      </a:r>
                      <a:endParaRPr lang="pt-BR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0085434"/>
                  </a:ext>
                </a:extLst>
              </a:tr>
              <a:tr h="19731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6802.29.00</a:t>
                      </a:r>
                      <a:endParaRPr lang="pt-BR" sz="8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40.164,85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4,57</a:t>
                      </a:r>
                      <a:endParaRPr lang="pt-BR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45.850,79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3,13</a:t>
                      </a:r>
                      <a:endParaRPr lang="pt-BR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22.811,45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2,96</a:t>
                      </a:r>
                      <a:endParaRPr lang="pt-BR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22.592,21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1,78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-43,21</a:t>
                      </a:r>
                      <a:endParaRPr lang="pt-BR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-50,73</a:t>
                      </a:r>
                      <a:endParaRPr lang="pt-BR" sz="8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0,8760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1,0097</a:t>
                      </a:r>
                      <a:endParaRPr lang="pt-BR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15,26</a:t>
                      </a:r>
                      <a:endParaRPr lang="pt-BR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0664135"/>
                  </a:ext>
                </a:extLst>
              </a:tr>
              <a:tr h="19731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Granitos (sobretudo  chapas beneficiadas)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6802.23.00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9.461,69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1,08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13.476,72</a:t>
                      </a:r>
                      <a:endParaRPr lang="pt-BR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0,92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6.977,61</a:t>
                      </a:r>
                      <a:endParaRPr lang="pt-BR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0,91</a:t>
                      </a:r>
                      <a:endParaRPr lang="pt-BR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9.997,81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0,79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-26,25</a:t>
                      </a:r>
                      <a:endParaRPr lang="pt-BR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-25,81</a:t>
                      </a:r>
                      <a:endParaRPr lang="pt-BR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0,7021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0,6979</a:t>
                      </a:r>
                      <a:endParaRPr lang="pt-BR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-0,59</a:t>
                      </a:r>
                      <a:endParaRPr lang="pt-BR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5986182"/>
                  </a:ext>
                </a:extLst>
              </a:tr>
              <a:tr h="19731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6802.93.90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274.150,80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31,23</a:t>
                      </a:r>
                      <a:endParaRPr lang="pt-BR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478.157,43</a:t>
                      </a:r>
                      <a:endParaRPr lang="pt-BR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32,64</a:t>
                      </a:r>
                      <a:endParaRPr lang="pt-BR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240.752,10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31,24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423.335,01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33,35</a:t>
                      </a:r>
                      <a:endParaRPr lang="pt-BR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-12,18</a:t>
                      </a:r>
                      <a:endParaRPr lang="pt-BR" sz="8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-11,47</a:t>
                      </a:r>
                      <a:endParaRPr lang="pt-BR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0,5733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0,5687</a:t>
                      </a:r>
                      <a:endParaRPr lang="pt-BR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-0,81</a:t>
                      </a:r>
                      <a:endParaRPr lang="pt-BR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2113313"/>
                  </a:ext>
                </a:extLst>
              </a:tr>
              <a:tr h="19731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Mármores (sobretudo chapas beneficiadas)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6802.21.00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1.424,50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0,16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1.055,94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0,07</a:t>
                      </a:r>
                      <a:endParaRPr lang="pt-BR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1.517,32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0,20</a:t>
                      </a:r>
                      <a:endParaRPr lang="pt-BR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994,19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0,08</a:t>
                      </a:r>
                      <a:endParaRPr lang="pt-BR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6,52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-5,85</a:t>
                      </a:r>
                      <a:endParaRPr lang="pt-BR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1,3490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1,5262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13,13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2880884"/>
                  </a:ext>
                </a:extLst>
              </a:tr>
              <a:tr h="19731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6802.91.00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53.868,81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6,14</a:t>
                      </a:r>
                      <a:endParaRPr lang="pt-BR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47.402,88</a:t>
                      </a:r>
                      <a:endParaRPr lang="pt-BR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3,24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43.049,00</a:t>
                      </a:r>
                      <a:endParaRPr lang="pt-BR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5,59</a:t>
                      </a:r>
                      <a:endParaRPr lang="pt-BR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36.517,98</a:t>
                      </a:r>
                      <a:endParaRPr lang="pt-BR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2,88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-20,09</a:t>
                      </a:r>
                      <a:endParaRPr lang="pt-BR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-22,96</a:t>
                      </a:r>
                      <a:endParaRPr lang="pt-BR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1,1364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1,1788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3,73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2767333"/>
                  </a:ext>
                </a:extLst>
              </a:tr>
              <a:tr h="19731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6802.92.00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22,73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4,17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pt-BR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28,19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101,97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0,01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23,98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2342,91</a:t>
                      </a:r>
                      <a:endParaRPr lang="pt-BR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5,4466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0,2764</a:t>
                      </a:r>
                      <a:endParaRPr lang="pt-BR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-94,93</a:t>
                      </a:r>
                      <a:endParaRPr lang="pt-BR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9757931"/>
                  </a:ext>
                </a:extLst>
              </a:tr>
              <a:tr h="33097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Lajotas e outros produtos padronizados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6802.10.00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13,51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4,98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pt-BR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47,86</a:t>
                      </a:r>
                      <a:endParaRPr lang="pt-BR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0,01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15,65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254,32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214,24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2,7122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3,0582</a:t>
                      </a:r>
                      <a:endParaRPr lang="pt-BR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12,76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4422314"/>
                  </a:ext>
                </a:extLst>
              </a:tr>
              <a:tr h="19731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Outros (não especificados)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6802.99.90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259.361,60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29,54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112.244,00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7,66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242.684,53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31,49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108.539,34</a:t>
                      </a:r>
                      <a:endParaRPr lang="pt-BR" sz="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8,55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-6,43</a:t>
                      </a:r>
                      <a:endParaRPr lang="pt-BR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-3,30</a:t>
                      </a:r>
                      <a:endParaRPr lang="pt-BR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2,3107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2,2359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-3,24</a:t>
                      </a:r>
                      <a:endParaRPr lang="pt-BR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1005229"/>
                  </a:ext>
                </a:extLst>
              </a:tr>
              <a:tr h="19731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Subtotal Rochas Processadas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682.080,80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77,69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805.708,39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54,99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592.619,53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76,89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681.884,72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53,72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-13,12</a:t>
                      </a:r>
                      <a:endParaRPr lang="pt-BR" sz="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-15,37</a:t>
                      </a:r>
                      <a:endParaRPr lang="pt-BR" sz="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0,8466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0,8691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2,66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7870803"/>
                  </a:ext>
                </a:extLst>
              </a:tr>
              <a:tr h="197311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877.945,11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100,00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1.465.082,96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100,00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770.776,15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100,00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1.269.403,44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100,00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-12,21</a:t>
                      </a:r>
                      <a:endParaRPr lang="pt-BR" sz="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-13,36</a:t>
                      </a:r>
                      <a:endParaRPr lang="pt-BR" sz="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0,5992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0,6072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1,33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245554"/>
                  </a:ext>
                </a:extLst>
              </a:tr>
            </a:tbl>
          </a:graphicData>
        </a:graphic>
      </p:graphicFrame>
      <p:sp>
        <p:nvSpPr>
          <p:cNvPr id="3" name="CaixaDeTexto 2">
            <a:extLst>
              <a:ext uri="{FF2B5EF4-FFF2-40B4-BE49-F238E27FC236}">
                <a16:creationId xmlns:a16="http://schemas.microsoft.com/office/drawing/2014/main" id="{31650E18-1E65-2734-C8E9-969EFE3DE1C5}"/>
              </a:ext>
            </a:extLst>
          </p:cNvPr>
          <p:cNvSpPr txBox="1"/>
          <p:nvPr/>
        </p:nvSpPr>
        <p:spPr>
          <a:xfrm>
            <a:off x="2828057" y="128989"/>
            <a:ext cx="637467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EXPORTAÇÕES DE ROCHAS ORNAMENTAIS E DE REVESTIMENTO</a:t>
            </a:r>
          </a:p>
          <a:p>
            <a:pPr algn="ctr"/>
            <a:r>
              <a:rPr lang="pt-BR" sz="1200" b="1" u="none" strike="noStrike" dirty="0">
                <a:effectLst/>
              </a:rPr>
              <a:t>Variação Percentual em Peso e Valor e do Preço Médio no Período Janeiro-Agosto 2022-2023</a:t>
            </a:r>
            <a:endParaRPr lang="pt-BR" sz="1200" b="1" dirty="0"/>
          </a:p>
        </p:txBody>
      </p:sp>
      <p:pic>
        <p:nvPicPr>
          <p:cNvPr id="4" name="Imagem 3" descr="Logotipo&#10;&#10;Descrição gerada automaticamente com confiança baixa">
            <a:extLst>
              <a:ext uri="{FF2B5EF4-FFF2-40B4-BE49-F238E27FC236}">
                <a16:creationId xmlns:a16="http://schemas.microsoft.com/office/drawing/2014/main" id="{89888DC1-AC26-9A0C-4FFB-DA474EF195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5790" y="93554"/>
            <a:ext cx="1108480" cy="648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793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58FE4C48-8B5D-FC21-C65E-4302D90B51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9394572"/>
              </p:ext>
            </p:extLst>
          </p:nvPr>
        </p:nvGraphicFramePr>
        <p:xfrm>
          <a:off x="463283" y="816094"/>
          <a:ext cx="11265433" cy="55847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7646">
                  <a:extLst>
                    <a:ext uri="{9D8B030D-6E8A-4147-A177-3AD203B41FA5}">
                      <a16:colId xmlns:a16="http://schemas.microsoft.com/office/drawing/2014/main" val="981578719"/>
                    </a:ext>
                  </a:extLst>
                </a:gridCol>
                <a:gridCol w="1812930">
                  <a:extLst>
                    <a:ext uri="{9D8B030D-6E8A-4147-A177-3AD203B41FA5}">
                      <a16:colId xmlns:a16="http://schemas.microsoft.com/office/drawing/2014/main" val="3851606038"/>
                    </a:ext>
                  </a:extLst>
                </a:gridCol>
                <a:gridCol w="629527">
                  <a:extLst>
                    <a:ext uri="{9D8B030D-6E8A-4147-A177-3AD203B41FA5}">
                      <a16:colId xmlns:a16="http://schemas.microsoft.com/office/drawing/2014/main" val="3258309842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339867937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4123468943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2646597824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421357951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60844027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447395256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2348941611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4235513064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3996887832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4060566318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3285431587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1288774583"/>
                    </a:ext>
                  </a:extLst>
                </a:gridCol>
                <a:gridCol w="721330">
                  <a:extLst>
                    <a:ext uri="{9D8B030D-6E8A-4147-A177-3AD203B41FA5}">
                      <a16:colId xmlns:a16="http://schemas.microsoft.com/office/drawing/2014/main" val="2581640208"/>
                    </a:ext>
                  </a:extLst>
                </a:gridCol>
              </a:tblGrid>
              <a:tr h="197311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Produtos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NCM</a:t>
                      </a:r>
                      <a:endParaRPr lang="pt-BR" sz="800" b="1" i="1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Janeiro-Agosto 2022 (A)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Janeiro-Agosto 2023 (B)</a:t>
                      </a:r>
                      <a:endParaRPr lang="pt-BR" sz="800" b="1" i="1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Variação % (B/A)</a:t>
                      </a:r>
                      <a:endParaRPr lang="pt-BR" sz="800" b="1" i="1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US$/kg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US$/kg</a:t>
                      </a:r>
                      <a:endParaRPr lang="pt-BR" sz="800" b="1" i="1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Variação %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152282"/>
                  </a:ext>
                </a:extLst>
              </a:tr>
              <a:tr h="187287"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US$ mil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PP%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Ton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PP%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US$ mil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PP%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Ton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PP%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Peso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 (C)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 (D)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Preço (D/C)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3780626"/>
                  </a:ext>
                </a:extLst>
              </a:tr>
              <a:tr h="197311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Rochas Carbonáticas Brutas (mármores, travertinos </a:t>
                      </a:r>
                      <a:r>
                        <a:rPr lang="pt-BR" sz="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etc</a:t>
                      </a:r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vert="vert27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8E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Blocos e Chapas Brutas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2515.11.00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34,99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0,19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46,30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0,13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111,34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0,59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182,47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0,48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218,17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294,10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0,7558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0,6102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-19,27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6780329"/>
                  </a:ext>
                </a:extLst>
              </a:tr>
              <a:tr h="19731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2515.12.10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285,23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1,53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643,56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1,79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196,44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1,04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419,76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1,11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-31,13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-34,78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0,4432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0,4680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5,59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1637412"/>
                  </a:ext>
                </a:extLst>
              </a:tr>
              <a:tr h="19731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Outros (não especificados)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2515.12.20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5.539,51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29,64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13.753,71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38,15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7.296,60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38,62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17.446,37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46,33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31,72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26,85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0,4028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0,4182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3,84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7788643"/>
                  </a:ext>
                </a:extLst>
              </a:tr>
              <a:tr h="19731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2515.20.00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159,07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0,85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271,43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0,75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100,92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0,53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178,53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0,47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-36,56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-34,22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 dirty="0">
                          <a:effectLst/>
                          <a:latin typeface="Arial" panose="020B0604020202020204" pitchFamily="34" charset="0"/>
                        </a:rPr>
                        <a:t>0,5861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0,5653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-3,55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0203470"/>
                  </a:ext>
                </a:extLst>
              </a:tr>
              <a:tr h="19731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Subtotal Rochas Carbonáticas Brutas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6.018,81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>
                          <a:effectLst/>
                          <a:latin typeface="Arial" panose="020B0604020202020204" pitchFamily="34" charset="0"/>
                        </a:rPr>
                        <a:t>32,20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14.715,00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40,81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7.705,30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40,78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18.227,13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48,40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>
                          <a:effectLst/>
                          <a:latin typeface="Arial" panose="020B0604020202020204" pitchFamily="34" charset="0"/>
                        </a:rPr>
                        <a:t>28,02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23,87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0,4090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0,4227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3,35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3891774"/>
                  </a:ext>
                </a:extLst>
              </a:tr>
              <a:tr h="330975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Rochas Silicáticas Brutas (granitos e quartzitos)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vert="vert27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C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Quartzitos (blocos ou chapas brutas)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C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2506.20.00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C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94,19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0,50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240,05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0,67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110,85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0,59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287,00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0,76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17,69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19,56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0,3924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0,3862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-1,56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07001"/>
                  </a:ext>
                </a:extLst>
              </a:tr>
              <a:tr h="19731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Granitos (blocos ou chapas brutas)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C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2516.11.00</a:t>
                      </a:r>
                      <a:endParaRPr lang="pt-BR" sz="8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C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14,89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0,08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105,46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0,28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0,1412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3029995"/>
                  </a:ext>
                </a:extLst>
              </a:tr>
              <a:tr h="19731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2516.12.00</a:t>
                      </a:r>
                      <a:endParaRPr lang="pt-BR" sz="8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C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12,14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0,06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27,69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0,08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18,11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0,10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25,72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0,07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49,13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-7,10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0,4386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0,7041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60,53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3347113"/>
                  </a:ext>
                </a:extLst>
              </a:tr>
              <a:tr h="19731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Arenitos (blocos ou chapas brutas)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C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2516.20.00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C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10,18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0,05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19,18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0,05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15,45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0,08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22,36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0,06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51,79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16,57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0,5306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0,6910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30,22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6387854"/>
                  </a:ext>
                </a:extLst>
              </a:tr>
              <a:tr h="19731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Outros (não especificados)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C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2516.90.00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C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427,06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2,28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628,52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1,74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301,49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1,60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398,75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1,06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-29,40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-36,56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0,6795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0,7561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11,28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7735822"/>
                  </a:ext>
                </a:extLst>
              </a:tr>
              <a:tr h="19731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Subtotal Rochas Silicáticas Brutas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C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543,57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C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>
                          <a:effectLst/>
                          <a:latin typeface="Arial" panose="020B0604020202020204" pitchFamily="34" charset="0"/>
                        </a:rPr>
                        <a:t>2,91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C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915,44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C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2,54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C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460,79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C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2,44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C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839,29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C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2,23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C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-15,23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C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-8,32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C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0,5938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C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0,5490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C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-7,54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C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302205"/>
                  </a:ext>
                </a:extLst>
              </a:tr>
              <a:tr h="197311">
                <a:tc rowSpan="13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Rochas de Processamento Simples e Especial        Produtos Acabados e </a:t>
                      </a:r>
                      <a:r>
                        <a:rPr lang="pt-BR" sz="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Semi-acabados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vert="vert27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Ardósias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2514.00.00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63,67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0,34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135,60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0,38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110,18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0,58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206,64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0,55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73,03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52,39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0,4696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0,5332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13,55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2191873"/>
                  </a:ext>
                </a:extLst>
              </a:tr>
              <a:tr h="19731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6803.00.00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79,68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0,43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72,57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0,20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106,91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0,57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58,24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0,15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34,17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-19,75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1,0981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1,8357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67,18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2315787"/>
                  </a:ext>
                </a:extLst>
              </a:tr>
              <a:tr h="19731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Quartzitos foliados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6801.00.00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69,01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0,37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108,36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0,30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174,75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0,92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283,51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0,75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153,22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161,64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0,6369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0,6164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FF0066"/>
                          </a:solidFill>
                          <a:effectLst/>
                          <a:latin typeface="Arial" panose="020B0604020202020204" pitchFamily="34" charset="0"/>
                        </a:rPr>
                        <a:t>-3,22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0475563"/>
                  </a:ext>
                </a:extLst>
              </a:tr>
              <a:tr h="19731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Pedra-sabão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2526.10.00</a:t>
                      </a:r>
                      <a:endParaRPr lang="pt-BR" sz="8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24,04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0,13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6,53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0,02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23,41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0,12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11,34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0,03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-2,60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73,58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3,6813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2,0656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-43,89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0085434"/>
                  </a:ext>
                </a:extLst>
              </a:tr>
              <a:tr h="19731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6802.29.00</a:t>
                      </a:r>
                      <a:endParaRPr lang="pt-BR" sz="8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1.454,27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7,78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2.947,38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8,18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1.341,37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7,10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2.654,19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7,05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-7,76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-9,95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0,4934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0,5054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2,43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0664135"/>
                  </a:ext>
                </a:extLst>
              </a:tr>
              <a:tr h="19731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Granitos (sobretudo  chapas beneficiadas)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6802.23.00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16,09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0,09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0,18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19,35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0,10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65,26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0,17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20,26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36155,56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89,3778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0,2965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-99,67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5986182"/>
                  </a:ext>
                </a:extLst>
              </a:tr>
              <a:tr h="19731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6802.93.90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19,62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0,10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11,67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0,03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30,41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0,16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14,95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0,04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54,95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28,12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1,6817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2,0339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20,94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2113313"/>
                  </a:ext>
                </a:extLst>
              </a:tr>
              <a:tr h="19731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Mármores (sobretudo chapas beneficiadas)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6802.21.00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2.783,39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14,89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4.910,37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13,62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2.467,73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13,06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 dirty="0">
                          <a:effectLst/>
                          <a:latin typeface="Arial" panose="020B0604020202020204" pitchFamily="34" charset="0"/>
                        </a:rPr>
                        <a:t>4.744,27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12,60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-11,34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-3,38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0,5668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0,5201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-8,24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2880884"/>
                  </a:ext>
                </a:extLst>
              </a:tr>
              <a:tr h="19731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6802.91.00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6.062,29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32,43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10.895,25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30,22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5.730,29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30,33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9.479,24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25,17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-5,48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-13,00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0,5564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0,6045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8,64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2767333"/>
                  </a:ext>
                </a:extLst>
              </a:tr>
              <a:tr h="19731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6802.92.00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303,17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1,62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644,96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1,79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162,56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0,86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385,86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1,02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-46,38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-40,17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0,4701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0,4213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-10,38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9757931"/>
                  </a:ext>
                </a:extLst>
              </a:tr>
              <a:tr h="33097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Lajotas e outros produtos padronizados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6802.10.00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1.127,08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6,03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562,56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1,56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335,17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1,77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447,30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1,19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-70,26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-20,49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2,0035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0,7493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-62,60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4422314"/>
                  </a:ext>
                </a:extLst>
              </a:tr>
              <a:tr h="19731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Outros (não especificados)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6802.99.90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126,24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0,68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127,06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0,35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224,61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1,19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241,99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0,64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77,92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90,46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0,9936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0,9282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-6,58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1005229"/>
                  </a:ext>
                </a:extLst>
              </a:tr>
              <a:tr h="19731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Subtotal Rochas Processadas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12.128,57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64,89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20.422,49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56,65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10.726,73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56,78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18.592,79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49,37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-11,56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-8,96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0,5939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0,5769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-2,85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7870803"/>
                  </a:ext>
                </a:extLst>
              </a:tr>
              <a:tr h="197311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>
                          <a:effectLst/>
                          <a:latin typeface="Arial" panose="020B0604020202020204" pitchFamily="34" charset="0"/>
                        </a:rPr>
                        <a:t>18.690,95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>
                          <a:effectLst/>
                          <a:latin typeface="Arial" panose="020B0604020202020204" pitchFamily="34" charset="0"/>
                        </a:rPr>
                        <a:t>36.052,93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>
                          <a:effectLst/>
                          <a:latin typeface="Arial" panose="020B0604020202020204" pitchFamily="34" charset="0"/>
                        </a:rPr>
                        <a:t>18.892,82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>
                          <a:effectLst/>
                          <a:latin typeface="Arial" panose="020B0604020202020204" pitchFamily="34" charset="0"/>
                        </a:rPr>
                        <a:t>37.659,22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>
                          <a:effectLst/>
                          <a:latin typeface="Arial" panose="020B0604020202020204" pitchFamily="34" charset="0"/>
                        </a:rPr>
                        <a:t>1,08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>
                          <a:effectLst/>
                          <a:latin typeface="Arial" panose="020B0604020202020204" pitchFamily="34" charset="0"/>
                        </a:rPr>
                        <a:t>4,46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>
                          <a:effectLst/>
                          <a:latin typeface="Arial" panose="020B0604020202020204" pitchFamily="34" charset="0"/>
                        </a:rPr>
                        <a:t>0,5184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>
                          <a:effectLst/>
                          <a:latin typeface="Arial" panose="020B0604020202020204" pitchFamily="34" charset="0"/>
                        </a:rPr>
                        <a:t>0,5017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-3,23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245554"/>
                  </a:ext>
                </a:extLst>
              </a:tr>
            </a:tbl>
          </a:graphicData>
        </a:graphic>
      </p:graphicFrame>
      <p:sp>
        <p:nvSpPr>
          <p:cNvPr id="3" name="CaixaDeTexto 2">
            <a:extLst>
              <a:ext uri="{FF2B5EF4-FFF2-40B4-BE49-F238E27FC236}">
                <a16:creationId xmlns:a16="http://schemas.microsoft.com/office/drawing/2014/main" id="{31650E18-1E65-2734-C8E9-969EFE3DE1C5}"/>
              </a:ext>
            </a:extLst>
          </p:cNvPr>
          <p:cNvSpPr txBox="1"/>
          <p:nvPr/>
        </p:nvSpPr>
        <p:spPr>
          <a:xfrm>
            <a:off x="2828057" y="128989"/>
            <a:ext cx="637467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IMPORTAÇÕES DE ROCHAS ORNAMENTAIS E DE REVESTIMENTO</a:t>
            </a:r>
          </a:p>
          <a:p>
            <a:pPr algn="ctr"/>
            <a:r>
              <a:rPr lang="pt-BR" sz="1200" b="1" u="none" strike="noStrike" dirty="0">
                <a:effectLst/>
              </a:rPr>
              <a:t>Variação Percentual em Peso e Valor e do Preço Médio no Período Janeiro-Agosto 2022-2023</a:t>
            </a:r>
            <a:endParaRPr lang="pt-BR" sz="1200" b="1" dirty="0"/>
          </a:p>
        </p:txBody>
      </p:sp>
      <p:pic>
        <p:nvPicPr>
          <p:cNvPr id="4" name="Imagem 3" descr="Logotipo&#10;&#10;Descrição gerada automaticamente com confiança baixa">
            <a:extLst>
              <a:ext uri="{FF2B5EF4-FFF2-40B4-BE49-F238E27FC236}">
                <a16:creationId xmlns:a16="http://schemas.microsoft.com/office/drawing/2014/main" id="{89888DC1-AC26-9A0C-4FFB-DA474EF195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5790" y="93554"/>
            <a:ext cx="1108480" cy="648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436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58FE4C48-8B5D-FC21-C65E-4302D90B51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434713"/>
              </p:ext>
            </p:extLst>
          </p:nvPr>
        </p:nvGraphicFramePr>
        <p:xfrm>
          <a:off x="463283" y="816094"/>
          <a:ext cx="10727387" cy="13697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12930">
                  <a:extLst>
                    <a:ext uri="{9D8B030D-6E8A-4147-A177-3AD203B41FA5}">
                      <a16:colId xmlns:a16="http://schemas.microsoft.com/office/drawing/2014/main" val="3851606038"/>
                    </a:ext>
                  </a:extLst>
                </a:gridCol>
                <a:gridCol w="629527">
                  <a:extLst>
                    <a:ext uri="{9D8B030D-6E8A-4147-A177-3AD203B41FA5}">
                      <a16:colId xmlns:a16="http://schemas.microsoft.com/office/drawing/2014/main" val="3258309842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3398679378"/>
                    </a:ext>
                  </a:extLst>
                </a:gridCol>
                <a:gridCol w="486900">
                  <a:extLst>
                    <a:ext uri="{9D8B030D-6E8A-4147-A177-3AD203B41FA5}">
                      <a16:colId xmlns:a16="http://schemas.microsoft.com/office/drawing/2014/main" val="4123468943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2646597824"/>
                    </a:ext>
                  </a:extLst>
                </a:gridCol>
                <a:gridCol w="486900">
                  <a:extLst>
                    <a:ext uri="{9D8B030D-6E8A-4147-A177-3AD203B41FA5}">
                      <a16:colId xmlns:a16="http://schemas.microsoft.com/office/drawing/2014/main" val="421357951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608440277"/>
                    </a:ext>
                  </a:extLst>
                </a:gridCol>
                <a:gridCol w="486900">
                  <a:extLst>
                    <a:ext uri="{9D8B030D-6E8A-4147-A177-3AD203B41FA5}">
                      <a16:colId xmlns:a16="http://schemas.microsoft.com/office/drawing/2014/main" val="3447395256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2348941611"/>
                    </a:ext>
                  </a:extLst>
                </a:gridCol>
                <a:gridCol w="486900">
                  <a:extLst>
                    <a:ext uri="{9D8B030D-6E8A-4147-A177-3AD203B41FA5}">
                      <a16:colId xmlns:a16="http://schemas.microsoft.com/office/drawing/2014/main" val="4235513064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3996887832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4060566318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3285431587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1288774583"/>
                    </a:ext>
                  </a:extLst>
                </a:gridCol>
                <a:gridCol w="721330">
                  <a:extLst>
                    <a:ext uri="{9D8B030D-6E8A-4147-A177-3AD203B41FA5}">
                      <a16:colId xmlns:a16="http://schemas.microsoft.com/office/drawing/2014/main" val="2581640208"/>
                    </a:ext>
                  </a:extLst>
                </a:gridCol>
              </a:tblGrid>
              <a:tr h="25815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Produtos</a:t>
                      </a:r>
                      <a:endParaRPr lang="pt-BR" sz="800" dirty="0"/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NCM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Janeiro-Agosto 2022 (A)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Janeiro-Agosto 2023 (B)</a:t>
                      </a:r>
                      <a:endParaRPr lang="pt-BR" sz="800" b="1" i="1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Variação % (B/A)</a:t>
                      </a:r>
                      <a:endParaRPr lang="pt-BR" sz="800" b="1" i="1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US$/kg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US$/kg</a:t>
                      </a:r>
                      <a:endParaRPr lang="pt-BR" sz="800" b="1" i="1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Variação %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152282"/>
                  </a:ext>
                </a:extLst>
              </a:tr>
              <a:tr h="24504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US$ mil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PP%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Ton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PP%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US$ mil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PP%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Ton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PP%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Peso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 (C)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 (D)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Preço (D/C)</a:t>
                      </a:r>
                      <a:endParaRPr lang="pt-BR" sz="8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3780626"/>
                  </a:ext>
                </a:extLst>
              </a:tr>
              <a:tr h="329239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Telhas, ladrilhos, placas (lajes), tijolos e artefatos semelhantes</a:t>
                      </a:r>
                    </a:p>
                  </a:txBody>
                  <a:tcPr marL="72000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6810.19.00</a:t>
                      </a: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 dirty="0">
                          <a:effectLst/>
                          <a:latin typeface="Arial" panose="020B0604020202020204" pitchFamily="34" charset="0"/>
                        </a:rPr>
                        <a:t>23.177,97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69,17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36.996,49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67,48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26.892,83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71,12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44.331,56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70,36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16,03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19,83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0,6265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0,6066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-3,17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6780329"/>
                  </a:ext>
                </a:extLst>
              </a:tr>
              <a:tr h="258159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Outras obras</a:t>
                      </a:r>
                      <a:endParaRPr lang="pt-B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6810.99.00</a:t>
                      </a:r>
                    </a:p>
                  </a:txBody>
                  <a:tcPr marL="7798" marR="7798" marT="7798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10.330,47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 dirty="0">
                          <a:effectLst/>
                          <a:latin typeface="Arial" panose="020B0604020202020204" pitchFamily="34" charset="0"/>
                        </a:rPr>
                        <a:t>30,83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17.828,94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32,52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10.922,71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28,88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18.670,86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29,64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5,73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4,72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0,5794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0,5850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0,97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7788643"/>
                  </a:ext>
                </a:extLst>
              </a:tr>
              <a:tr h="279157">
                <a:tc gridSpan="2">
                  <a:txBody>
                    <a:bodyPr/>
                    <a:lstStyle/>
                    <a:p>
                      <a:pPr algn="ctr"/>
                      <a:r>
                        <a:rPr lang="pt-BR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>
                          <a:effectLst/>
                          <a:latin typeface="Arial" panose="020B0604020202020204" pitchFamily="34" charset="0"/>
                        </a:rPr>
                        <a:t>33.508,45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54.825,43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37.815,54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63.002,42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>
                          <a:effectLst/>
                          <a:latin typeface="Arial" panose="020B0604020202020204" pitchFamily="34" charset="0"/>
                        </a:rPr>
                        <a:t>12,85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14,91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effectLst/>
                          <a:latin typeface="Arial" panose="020B0604020202020204" pitchFamily="34" charset="0"/>
                        </a:rPr>
                        <a:t>0,6112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>
                          <a:effectLst/>
                          <a:latin typeface="Arial" panose="020B0604020202020204" pitchFamily="34" charset="0"/>
                        </a:rPr>
                        <a:t>0,6002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-1,79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245554"/>
                  </a:ext>
                </a:extLst>
              </a:tr>
            </a:tbl>
          </a:graphicData>
        </a:graphic>
      </p:graphicFrame>
      <p:sp>
        <p:nvSpPr>
          <p:cNvPr id="3" name="CaixaDeTexto 2">
            <a:extLst>
              <a:ext uri="{FF2B5EF4-FFF2-40B4-BE49-F238E27FC236}">
                <a16:creationId xmlns:a16="http://schemas.microsoft.com/office/drawing/2014/main" id="{31650E18-1E65-2734-C8E9-969EFE3DE1C5}"/>
              </a:ext>
            </a:extLst>
          </p:cNvPr>
          <p:cNvSpPr txBox="1"/>
          <p:nvPr/>
        </p:nvSpPr>
        <p:spPr>
          <a:xfrm>
            <a:off x="2828057" y="128989"/>
            <a:ext cx="637467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IMPORTAÇÕES DE PEDRAS ARTIFICIAIS*</a:t>
            </a:r>
          </a:p>
          <a:p>
            <a:pPr algn="ctr"/>
            <a:r>
              <a:rPr lang="pt-BR" sz="1200" b="1" u="none" strike="noStrike" dirty="0">
                <a:effectLst/>
              </a:rPr>
              <a:t>Variação Percentual em Peso e Valor e do Preço Médio no Período Janeiro-Agosto 2022-2023</a:t>
            </a:r>
            <a:endParaRPr lang="pt-BR" sz="1200" b="1" dirty="0"/>
          </a:p>
        </p:txBody>
      </p:sp>
      <p:pic>
        <p:nvPicPr>
          <p:cNvPr id="4" name="Imagem 3" descr="Logotipo&#10;&#10;Descrição gerada automaticamente com confiança baixa">
            <a:extLst>
              <a:ext uri="{FF2B5EF4-FFF2-40B4-BE49-F238E27FC236}">
                <a16:creationId xmlns:a16="http://schemas.microsoft.com/office/drawing/2014/main" id="{89888DC1-AC26-9A0C-4FFB-DA474EF195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5790" y="93554"/>
            <a:ext cx="1108480" cy="648788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82183897-509F-1309-B38D-868ACE8DBB24}"/>
              </a:ext>
            </a:extLst>
          </p:cNvPr>
          <p:cNvSpPr txBox="1"/>
          <p:nvPr/>
        </p:nvSpPr>
        <p:spPr>
          <a:xfrm>
            <a:off x="463283" y="2318958"/>
            <a:ext cx="105984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563" indent="-182563"/>
            <a:r>
              <a:rPr lang="pt-BR" sz="1400" dirty="0"/>
              <a:t>* As </a:t>
            </a:r>
            <a:r>
              <a:rPr lang="pt-BR" sz="1400" dirty="0" err="1"/>
              <a:t>NCMs</a:t>
            </a:r>
            <a:r>
              <a:rPr lang="pt-BR" sz="1400" dirty="0"/>
              <a:t> 6810.19.00 e 6810.99 referem-se a obras de cimento, de concreto ou de pedra artificial, mesmo armadas, sendo, portanto inespecíficas para as pedras artificiais. </a:t>
            </a:r>
          </a:p>
        </p:txBody>
      </p:sp>
    </p:spTree>
    <p:extLst>
      <p:ext uri="{BB962C8B-B14F-4D97-AF65-F5344CB8AC3E}">
        <p14:creationId xmlns:p14="http://schemas.microsoft.com/office/powerpoint/2010/main" val="2806883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C5F3702C-51E5-3BAC-0176-980C210882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2222611"/>
              </p:ext>
            </p:extLst>
          </p:nvPr>
        </p:nvGraphicFramePr>
        <p:xfrm>
          <a:off x="755589" y="742342"/>
          <a:ext cx="10629085" cy="56106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1557744168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655257880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056723245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512812210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20494491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390196729"/>
                    </a:ext>
                  </a:extLst>
                </a:gridCol>
                <a:gridCol w="367221">
                  <a:extLst>
                    <a:ext uri="{9D8B030D-6E8A-4147-A177-3AD203B41FA5}">
                      <a16:colId xmlns:a16="http://schemas.microsoft.com/office/drawing/2014/main" val="3750176328"/>
                    </a:ext>
                  </a:extLst>
                </a:gridCol>
                <a:gridCol w="473371">
                  <a:extLst>
                    <a:ext uri="{9D8B030D-6E8A-4147-A177-3AD203B41FA5}">
                      <a16:colId xmlns:a16="http://schemas.microsoft.com/office/drawing/2014/main" val="2311012305"/>
                    </a:ext>
                  </a:extLst>
                </a:gridCol>
                <a:gridCol w="550831">
                  <a:extLst>
                    <a:ext uri="{9D8B030D-6E8A-4147-A177-3AD203B41FA5}">
                      <a16:colId xmlns:a16="http://schemas.microsoft.com/office/drawing/2014/main" val="4249537649"/>
                    </a:ext>
                  </a:extLst>
                </a:gridCol>
                <a:gridCol w="550831">
                  <a:extLst>
                    <a:ext uri="{9D8B030D-6E8A-4147-A177-3AD203B41FA5}">
                      <a16:colId xmlns:a16="http://schemas.microsoft.com/office/drawing/2014/main" val="2100760272"/>
                    </a:ext>
                  </a:extLst>
                </a:gridCol>
                <a:gridCol w="550831">
                  <a:extLst>
                    <a:ext uri="{9D8B030D-6E8A-4147-A177-3AD203B41FA5}">
                      <a16:colId xmlns:a16="http://schemas.microsoft.com/office/drawing/2014/main" val="425932733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15549722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117532415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868750063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4217516318"/>
                    </a:ext>
                  </a:extLst>
                </a:gridCol>
              </a:tblGrid>
              <a:tr h="34364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Exportações Totais / Mensais Brasil 2023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5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Variação Exportações Brasil 2023/2022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5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Saldo Balança Comercial 2023 (US$)</a:t>
                      </a:r>
                      <a:endParaRPr lang="pt-BR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AA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5935952"/>
                  </a:ext>
                </a:extLst>
              </a:tr>
              <a:tr h="22711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Mês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Mensal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Acumulado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Mês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Mensal %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Acumulado %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Mês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Mensal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Acumulado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8317656"/>
                  </a:ext>
                </a:extLst>
              </a:tr>
              <a:tr h="2271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 (US$)</a:t>
                      </a:r>
                      <a:endParaRPr lang="pt-BR" sz="800" b="1" dirty="0"/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Peso (Kg)</a:t>
                      </a:r>
                      <a:endParaRPr lang="pt-BR" sz="800" b="1" dirty="0"/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 (US$)</a:t>
                      </a:r>
                      <a:endParaRPr lang="pt-BR" sz="800" b="1" dirty="0"/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Peso (Kg)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Peso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Peso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3657672"/>
                  </a:ext>
                </a:extLst>
              </a:tr>
              <a:tr h="22711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22.824.990.694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39.359.970.665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22.824.990.694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39.359.970.665</a:t>
                      </a:r>
                      <a:endParaRPr lang="pt-BR" sz="800" b="0" i="0" u="none" strike="noStrike" dirty="0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15,28</a:t>
                      </a:r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17,93</a:t>
                      </a:r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15,28</a:t>
                      </a:r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17,93</a:t>
                      </a:r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2.295.849.370</a:t>
                      </a:r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2.295.849.370</a:t>
                      </a:r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0470796"/>
                  </a:ext>
                </a:extLst>
              </a:tr>
              <a:tr h="22711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Fev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20.261.992.331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31.798.263.034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43.086.983.025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71.158.233.699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Fev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-13,84</a:t>
                      </a:r>
                      <a:endParaRPr lang="pt-BR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-10,42</a:t>
                      </a:r>
                      <a:endParaRPr lang="pt-BR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-0,53</a:t>
                      </a:r>
                      <a:endParaRPr lang="pt-BR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3,32</a:t>
                      </a:r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Fev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2.587.382.042</a:t>
                      </a:r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4.883.231.412</a:t>
                      </a:r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5207891"/>
                  </a:ext>
                </a:extLst>
              </a:tr>
              <a:tr h="22711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32.876.505.804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52.132.855.803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75.963.488.829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123.291.089.502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11,69</a:t>
                      </a:r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19,16</a:t>
                      </a:r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4,41</a:t>
                      </a:r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9,47</a:t>
                      </a:r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10.801.321.091</a:t>
                      </a:r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15.684.552.503</a:t>
                      </a:r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9513044"/>
                  </a:ext>
                </a:extLst>
              </a:tr>
              <a:tr h="22711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27.362.183.372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46.185.063.957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103.325.672.201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169.476.153.459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-5,71</a:t>
                      </a:r>
                      <a:endParaRPr lang="pt-BR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16,57</a:t>
                      </a:r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1,53</a:t>
                      </a:r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11,32</a:t>
                      </a:r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8.221.936.770</a:t>
                      </a:r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23.906.489.273</a:t>
                      </a:r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2733748"/>
                  </a:ext>
                </a:extLst>
              </a:tr>
              <a:tr h="22711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33.035.174.394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55.735.616.159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136.360.846.595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225.211.769.618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11,15</a:t>
                      </a:r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37,40</a:t>
                      </a:r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3,70</a:t>
                      </a:r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16,81</a:t>
                      </a:r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11.345.952.597</a:t>
                      </a:r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35.252.441.870</a:t>
                      </a:r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2246566"/>
                  </a:ext>
                </a:extLst>
              </a:tr>
              <a:tr h="22711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29.959.414.070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48.409.372.217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166.320.260.665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273.621.141.835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-8,19</a:t>
                      </a:r>
                      <a:endParaRPr lang="pt-BR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12,15</a:t>
                      </a:r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1,34</a:t>
                      </a:r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15,95</a:t>
                      </a:r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10.457.781.263</a:t>
                      </a:r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45.710.223.133</a:t>
                      </a:r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0752675"/>
                  </a:ext>
                </a:extLst>
              </a:tr>
              <a:tr h="22711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28.920.122.750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51.613.160.257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195.240.383.415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325.234.302.092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-3,45</a:t>
                      </a:r>
                      <a:endParaRPr lang="pt-BR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20,59</a:t>
                      </a:r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0,60</a:t>
                      </a:r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16,67</a:t>
                      </a:r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8.890.279.851</a:t>
                      </a:r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54.600.502.984</a:t>
                      </a:r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9323651"/>
                  </a:ext>
                </a:extLst>
              </a:tr>
              <a:tr h="22711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30.993.616.863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56.716.686.601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226.234.000.278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381.950.988.693</a:t>
                      </a:r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0,68</a:t>
                      </a:r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18,82</a:t>
                      </a:r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0,61</a:t>
                      </a:r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16,98</a:t>
                      </a:r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9.546.932.837</a:t>
                      </a:r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64.147.435.821</a:t>
                      </a:r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390288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ctr"/>
                      <a:endParaRPr lang="pt-BR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0191634"/>
                  </a:ext>
                </a:extLst>
              </a:tr>
              <a:tr h="34364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Importações Totais / Mensais Brasil 2023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Variação Importações Brasil 2023/2022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8315528"/>
                  </a:ext>
                </a:extLst>
              </a:tr>
              <a:tr h="22711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Mês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Mensal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Acumulado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Mês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Mensal %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Acumulado %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853300"/>
                  </a:ext>
                </a:extLst>
              </a:tr>
              <a:tr h="2271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 (US$)</a:t>
                      </a:r>
                      <a:endParaRPr lang="pt-BR" b="1" dirty="0"/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Peso (Kg)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 (US$)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Peso (Kg)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Peso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Peso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1516087"/>
                  </a:ext>
                </a:extLst>
              </a:tr>
              <a:tr h="22711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20.529.141.324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13.215.489.678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20.529.141.324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13.215.489.678</a:t>
                      </a:r>
                      <a:endParaRPr lang="pt-BR" sz="800" b="0" i="0" u="none" strike="noStrike" dirty="0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3,60</a:t>
                      </a:r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-5,38</a:t>
                      </a:r>
                      <a:endParaRPr lang="pt-BR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3,60</a:t>
                      </a:r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-5,38</a:t>
                      </a:r>
                      <a:endParaRPr lang="pt-BR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2148176"/>
                  </a:ext>
                </a:extLst>
              </a:tr>
              <a:tr h="22711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Fev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17.674.610.289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11.881.131.961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38.203.751.613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25.096.621.639</a:t>
                      </a:r>
                      <a:endParaRPr lang="pt-BR" sz="800" b="0" i="0" u="none" strike="noStrike" dirty="0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Fev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-6,35</a:t>
                      </a:r>
                      <a:endParaRPr lang="pt-BR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-4,70</a:t>
                      </a:r>
                      <a:endParaRPr lang="pt-BR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-1,25</a:t>
                      </a:r>
                      <a:endParaRPr lang="pt-BR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-5,06</a:t>
                      </a:r>
                      <a:endParaRPr lang="pt-BR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7946"/>
                  </a:ext>
                </a:extLst>
              </a:tr>
              <a:tr h="22711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22.075.184.713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14.275.235.400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60.278.936.326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39.371.857.039</a:t>
                      </a:r>
                      <a:endParaRPr lang="pt-BR" sz="800" b="0" i="0" u="none" strike="noStrike" dirty="0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1,23</a:t>
                      </a:r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5,94</a:t>
                      </a:r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-0,36</a:t>
                      </a:r>
                      <a:endParaRPr lang="pt-BR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-1,35</a:t>
                      </a:r>
                      <a:endParaRPr lang="pt-BR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9393716"/>
                  </a:ext>
                </a:extLst>
              </a:tr>
              <a:tr h="22711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19.140.246.602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13.199.559.445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79.419.182.928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52.571.416.484</a:t>
                      </a:r>
                      <a:endParaRPr lang="pt-BR" sz="800" b="0" i="0" u="none" strike="noStrike" dirty="0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-7,83</a:t>
                      </a:r>
                      <a:endParaRPr lang="pt-BR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-2,69</a:t>
                      </a:r>
                      <a:endParaRPr lang="pt-BR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-2,27</a:t>
                      </a:r>
                      <a:endParaRPr lang="pt-BR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-1,69</a:t>
                      </a:r>
                      <a:endParaRPr lang="pt-BR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3904223"/>
                  </a:ext>
                </a:extLst>
              </a:tr>
              <a:tr h="22711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21.689.221.797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15.465.164.945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101.108.404.725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68.036.581.429</a:t>
                      </a:r>
                      <a:endParaRPr lang="pt-BR" sz="800" b="0" i="0" u="none" strike="noStrike" dirty="0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-12,16</a:t>
                      </a:r>
                      <a:endParaRPr lang="pt-BR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-3,58</a:t>
                      </a:r>
                      <a:endParaRPr lang="pt-BR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-4,57</a:t>
                      </a:r>
                      <a:endParaRPr lang="pt-BR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-2,12</a:t>
                      </a:r>
                      <a:endParaRPr lang="pt-BR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3389531"/>
                  </a:ext>
                </a:extLst>
              </a:tr>
              <a:tr h="22711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19.501.632.807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13.616.259.618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120.610.037.532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81.652.841.047</a:t>
                      </a:r>
                      <a:endParaRPr lang="pt-BR" sz="800" b="0" i="0" u="none" strike="noStrike" dirty="0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-18,28</a:t>
                      </a:r>
                      <a:endParaRPr lang="pt-BR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-12,70</a:t>
                      </a:r>
                      <a:endParaRPr lang="pt-BR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-7,09</a:t>
                      </a:r>
                      <a:endParaRPr lang="pt-BR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-4,06</a:t>
                      </a:r>
                      <a:endParaRPr lang="pt-BR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4615947"/>
                  </a:ext>
                </a:extLst>
              </a:tr>
              <a:tr h="22711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20.029.842.899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15.154.934.776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140.639.880.431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96.807.775.823</a:t>
                      </a:r>
                      <a:endParaRPr lang="pt-BR" sz="800" b="0" i="0" u="none" strike="noStrike" dirty="0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-18,29</a:t>
                      </a:r>
                      <a:endParaRPr lang="pt-BR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-6,28</a:t>
                      </a:r>
                      <a:endParaRPr lang="pt-BR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-8,87</a:t>
                      </a:r>
                      <a:endParaRPr lang="pt-BR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-4,42</a:t>
                      </a:r>
                      <a:endParaRPr lang="pt-BR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0199725"/>
                  </a:ext>
                </a:extLst>
              </a:tr>
              <a:tr h="22711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21.446.684.026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15.095.602.323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162.086.564.457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111.903.378.146</a:t>
                      </a:r>
                      <a:endParaRPr lang="pt-BR" sz="800" b="0" i="0" u="none" strike="noStrike" dirty="0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-19,61</a:t>
                      </a:r>
                      <a:endParaRPr lang="pt-BR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-2,78</a:t>
                      </a:r>
                      <a:endParaRPr lang="pt-BR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-10,45</a:t>
                      </a:r>
                      <a:endParaRPr lang="pt-BR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-4,20</a:t>
                      </a:r>
                      <a:endParaRPr lang="pt-BR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291939"/>
                  </a:ext>
                </a:extLst>
              </a:tr>
              <a:tr h="201105">
                <a:tc>
                  <a:txBody>
                    <a:bodyPr/>
                    <a:lstStyle/>
                    <a:p>
                      <a:pPr algn="ctr" fontAlgn="ctr"/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ctr"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87" marR="6987" marT="6987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0787654"/>
                  </a:ext>
                </a:extLst>
              </a:tr>
            </a:tbl>
          </a:graphicData>
        </a:graphic>
      </p:graphicFrame>
      <p:sp>
        <p:nvSpPr>
          <p:cNvPr id="3" name="CaixaDeTexto 2">
            <a:extLst>
              <a:ext uri="{FF2B5EF4-FFF2-40B4-BE49-F238E27FC236}">
                <a16:creationId xmlns:a16="http://schemas.microsoft.com/office/drawing/2014/main" id="{839ACC33-5895-DA00-15E3-D50CC827751D}"/>
              </a:ext>
            </a:extLst>
          </p:cNvPr>
          <p:cNvSpPr txBox="1"/>
          <p:nvPr/>
        </p:nvSpPr>
        <p:spPr>
          <a:xfrm>
            <a:off x="3429256" y="145935"/>
            <a:ext cx="5281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EXPORTAÇÕES E IMPORTAÇÕES BRASILEIRAS EM 2023</a:t>
            </a:r>
          </a:p>
        </p:txBody>
      </p:sp>
      <p:pic>
        <p:nvPicPr>
          <p:cNvPr id="5" name="Imagem 4" descr="Logotipo&#10;&#10;Descrição gerada automaticamente com confiança baixa">
            <a:extLst>
              <a:ext uri="{FF2B5EF4-FFF2-40B4-BE49-F238E27FC236}">
                <a16:creationId xmlns:a16="http://schemas.microsoft.com/office/drawing/2014/main" id="{A4A6F579-A3A4-FFE1-1984-346FF435A0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5790" y="93554"/>
            <a:ext cx="1108480" cy="648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9831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</TotalTime>
  <Words>1994</Words>
  <Application>Microsoft Office PowerPoint</Application>
  <PresentationFormat>Widescreen</PresentationFormat>
  <Paragraphs>1320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do Office</vt:lpstr>
      <vt:lpstr>ROCHAS ORNAMENTAIS E DE REVESTIMENTO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ROCHAS ORNAMENTAIS E DE REVESTIMENTO</dc:title>
  <dc:creator>Denize Chiodi</dc:creator>
  <cp:lastModifiedBy>Denize Chiodi</cp:lastModifiedBy>
  <cp:revision>4</cp:revision>
  <dcterms:created xsi:type="dcterms:W3CDTF">2023-10-06T17:24:11Z</dcterms:created>
  <dcterms:modified xsi:type="dcterms:W3CDTF">2023-10-11T20:09:02Z</dcterms:modified>
</cp:coreProperties>
</file>