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9AAF"/>
    <a:srgbClr val="BAD8E8"/>
    <a:srgbClr val="FED5B4"/>
    <a:srgbClr val="E6BCCA"/>
    <a:srgbClr val="FD953E"/>
    <a:srgbClr val="FEEECA"/>
    <a:srgbClr val="84B9D6"/>
    <a:srgbClr val="FEE1A0"/>
    <a:srgbClr val="367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25945-4A43-150C-35D3-F6A56028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141CE9-EC2A-AFE1-C594-40C50E557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544D65-F34F-5221-044A-3F2B3EC0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D13CCE-F76D-9EE2-8AA7-E761D090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5F7464-FFE4-61C5-E13B-71CE3683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9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768FF-53A0-56DE-0C5E-B75373A3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C68DFE-A2EF-6F03-3564-AC5B0683E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93477-5C70-2B9B-2C40-44481199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6824E7-569F-4A9B-5148-F007035C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CB14B4-ED22-F7E1-9F6C-67C65C7A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57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F2E99D-0D22-5A36-6648-40AE7F599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24797C-0EF6-5769-0F35-F84AAA51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2ACD-7ADA-85AA-93F1-B12E8789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C77374-8EBE-56DD-919D-72034CBB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C0D305-EEE5-6CC3-61C2-33E29546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5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36265-1480-6651-53FF-CE42C3B6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F688D0-96FE-E126-FA9D-A3D476048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BDA1C-B232-EBDE-3A89-23B72019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B1369B-EAF2-D65E-6DEF-F51FC378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83BDE-DE1D-15D2-C172-F42B6786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2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17928-1BD2-EF57-8EAE-7D1121C1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10E3F7-3717-0103-8E98-19BC78711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7929FB-2106-617F-4198-F7224BD0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4D8264-5DAF-DB1E-B786-9254B7A3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03190-FAA4-0F0C-AE81-D7E12B7D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33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CE59CD-0A65-B5AE-C0A5-299C4E96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CA0DBC-3CA1-51E9-D324-251FE67C0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07250B-BB54-9493-1AB7-8805CCE11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E9D6EC-4812-66F9-91B0-1F869103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A56FBB-7CB7-122E-E1C2-B858B6C9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DAD79E-BCE7-EE9E-DF98-F9DD1115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06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721E3-E028-1519-5B16-ABE7D042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35D18D-AE0A-4EC1-D40D-97AE112F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0C43FE-D0BB-1830-F958-995275159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3DC4FE-7533-FD69-1841-D31360986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F887FB2-F5B5-B913-4905-D9B69984E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ADB0E8-ED19-367B-6116-41034B0C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06069A5-B246-F0A8-66EA-4B770FCE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A22BE7B-7121-754A-7AF8-1C69678F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79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22148-ACD5-4DD4-8213-41AA0A08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13528D-0201-ECCD-FC6D-19108EDF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162B32-F08C-E8DF-9C32-C089D42A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0158F2-0A78-705E-AEC1-A112AA89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7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E971563-25D3-86CC-3752-221CB1D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E5D459E-4821-B0DF-AF7C-0823AFF7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B185C3-D58D-B99D-9488-AF092168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46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60F8-B1DA-9A8B-8816-8B0AB8B4F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9D986F-EE2A-B178-836A-FF74116E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D77C08-5E64-EFD8-C59D-1DA5FCC6A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BDD618-591D-25B6-D928-C2AB848D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BBBAC5-BD38-84A2-FCD7-B7C262FF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C892BB-507D-C953-E27D-29FB2216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806DA-F8E4-4ECD-6845-202C0B00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61358A-A521-2D32-388E-EEFD52621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A054B-CAF9-03D5-2410-A4CABDE1D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8A3534-C8BB-E2FD-9776-4AB70231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86B891-520B-9DA0-D2C8-1ED81DE1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4BB3C5-ED07-43EF-B6FB-87B323D4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5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8466B2-63B2-0913-6D1D-ECFE12BB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A61832-5C25-F352-FB21-04AB0D67B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4742D-DB43-76CB-8E3D-2AC6A0E60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C0E218-DCC0-329A-B81E-F5321C5C1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9A8628-31AD-6DF7-4987-5854140FA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40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Uma imagem contendo Forma&#10;&#10;Descrição gerada automaticamente">
            <a:extLst>
              <a:ext uri="{FF2B5EF4-FFF2-40B4-BE49-F238E27FC236}">
                <a16:creationId xmlns:a16="http://schemas.microsoft.com/office/drawing/2014/main" id="{719AF04F-44CB-4735-B67F-94425D6B6B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0" cy="6858000"/>
          </a:xfrm>
          <a:prstGeom prst="rect">
            <a:avLst/>
          </a:prstGeom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AA9140F-D78B-3DD2-285E-552AA2D33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0638"/>
            <a:ext cx="9144000" cy="1811792"/>
          </a:xfrm>
        </p:spPr>
        <p:txBody>
          <a:bodyPr>
            <a:normAutofit/>
          </a:bodyPr>
          <a:lstStyle/>
          <a:p>
            <a:r>
              <a:rPr lang="pt-BR" sz="4800" b="1" dirty="0"/>
              <a:t>ROCHAS ORNAMENTAIS E DE REVESTIMENTO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3D885F-3D90-A7EF-418E-AFC7CE751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9684"/>
            <a:ext cx="9144000" cy="1030922"/>
          </a:xfrm>
        </p:spPr>
        <p:txBody>
          <a:bodyPr/>
          <a:lstStyle/>
          <a:p>
            <a:r>
              <a:rPr lang="pt-BR" b="1" dirty="0"/>
              <a:t>Estatísticas Setoriais </a:t>
            </a:r>
          </a:p>
          <a:p>
            <a:r>
              <a:rPr lang="pt-BR" b="1" dirty="0"/>
              <a:t>Período Janeiro a Setembro de 2023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04B4014-CE81-AD69-7F2D-9AE34D43110D}"/>
              </a:ext>
            </a:extLst>
          </p:cNvPr>
          <p:cNvSpPr txBox="1"/>
          <p:nvPr/>
        </p:nvSpPr>
        <p:spPr>
          <a:xfrm>
            <a:off x="1306286" y="5946506"/>
            <a:ext cx="9579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pt-BR" sz="1800" i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Fonte dos dados: Base COMEX STAT - http://comexstat.mdic.gov.br/pt/home</a:t>
            </a:r>
            <a:endParaRPr lang="pt-BR" sz="1800" b="0" i="1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 descr="Logotipo&#10;&#10;Descrição gerada automaticamente com confiança baixa">
            <a:extLst>
              <a:ext uri="{FF2B5EF4-FFF2-40B4-BE49-F238E27FC236}">
                <a16:creationId xmlns:a16="http://schemas.microsoft.com/office/drawing/2014/main" id="{61D88C4E-0F60-11D2-8A14-F2CBE625E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634" y="119712"/>
            <a:ext cx="3944375" cy="230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8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5F3702C-51E5-3BAC-0176-980C21088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87558"/>
              </p:ext>
            </p:extLst>
          </p:nvPr>
        </p:nvGraphicFramePr>
        <p:xfrm>
          <a:off x="755589" y="742343"/>
          <a:ext cx="10619999" cy="5905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600">
                  <a:extLst>
                    <a:ext uri="{9D8B030D-6E8A-4147-A177-3AD203B41FA5}">
                      <a16:colId xmlns:a16="http://schemas.microsoft.com/office/drawing/2014/main" val="1557744168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655257880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3056723245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512812210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3204944912"/>
                    </a:ext>
                  </a:extLst>
                </a:gridCol>
                <a:gridCol w="359692">
                  <a:extLst>
                    <a:ext uri="{9D8B030D-6E8A-4147-A177-3AD203B41FA5}">
                      <a16:colId xmlns:a16="http://schemas.microsoft.com/office/drawing/2014/main" val="1390196729"/>
                    </a:ext>
                  </a:extLst>
                </a:gridCol>
                <a:gridCol w="366907">
                  <a:extLst>
                    <a:ext uri="{9D8B030D-6E8A-4147-A177-3AD203B41FA5}">
                      <a16:colId xmlns:a16="http://schemas.microsoft.com/office/drawing/2014/main" val="3750176328"/>
                    </a:ext>
                  </a:extLst>
                </a:gridCol>
                <a:gridCol w="472966">
                  <a:extLst>
                    <a:ext uri="{9D8B030D-6E8A-4147-A177-3AD203B41FA5}">
                      <a16:colId xmlns:a16="http://schemas.microsoft.com/office/drawing/2014/main" val="2311012305"/>
                    </a:ext>
                  </a:extLst>
                </a:gridCol>
                <a:gridCol w="550360">
                  <a:extLst>
                    <a:ext uri="{9D8B030D-6E8A-4147-A177-3AD203B41FA5}">
                      <a16:colId xmlns:a16="http://schemas.microsoft.com/office/drawing/2014/main" val="4249537649"/>
                    </a:ext>
                  </a:extLst>
                </a:gridCol>
                <a:gridCol w="550360">
                  <a:extLst>
                    <a:ext uri="{9D8B030D-6E8A-4147-A177-3AD203B41FA5}">
                      <a16:colId xmlns:a16="http://schemas.microsoft.com/office/drawing/2014/main" val="2100760272"/>
                    </a:ext>
                  </a:extLst>
                </a:gridCol>
                <a:gridCol w="550360">
                  <a:extLst>
                    <a:ext uri="{9D8B030D-6E8A-4147-A177-3AD203B41FA5}">
                      <a16:colId xmlns:a16="http://schemas.microsoft.com/office/drawing/2014/main" val="4259327332"/>
                    </a:ext>
                  </a:extLst>
                </a:gridCol>
                <a:gridCol w="359692">
                  <a:extLst>
                    <a:ext uri="{9D8B030D-6E8A-4147-A177-3AD203B41FA5}">
                      <a16:colId xmlns:a16="http://schemas.microsoft.com/office/drawing/2014/main" val="2155497221"/>
                    </a:ext>
                  </a:extLst>
                </a:gridCol>
                <a:gridCol w="467600">
                  <a:extLst>
                    <a:ext uri="{9D8B030D-6E8A-4147-A177-3AD203B41FA5}">
                      <a16:colId xmlns:a16="http://schemas.microsoft.com/office/drawing/2014/main" val="1117532415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868750063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4217516318"/>
                    </a:ext>
                  </a:extLst>
                </a:gridCol>
              </a:tblGrid>
              <a:tr h="3346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Exportações Totais / Mensais Rochas Ornamentais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Exportações Rochas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Balança Comercial 2023 (US$)</a:t>
                      </a:r>
                      <a:endParaRPr lang="pt-B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5952"/>
                  </a:ext>
                </a:extLst>
              </a:tr>
              <a:tr h="2211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17656"/>
                  </a:ext>
                </a:extLst>
              </a:tr>
              <a:tr h="2211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57672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85.172.031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153.133.950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85.172.031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153.133.950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83.122.542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83.122.542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470796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43.260.628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81.442.302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128.432.659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234.576.252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-54,16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-55,49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-23,62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41.314.656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124.437.198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207891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95.400.852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129.761.969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223.833.511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364.338.221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-32,79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93.311.137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217.748.335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513044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107.419.995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196.837.251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331.253.506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561.175.472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40,14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104.824.653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322.572.988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733748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96.079.910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142.583.241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427.333.416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703.758.713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-29,51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93.858.698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416.431.686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246566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121.699.540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211.533.606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549.032.956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915.292.319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119.336.995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535.768.681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752675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115.786.153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175.454.588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664.819.109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1.090.746.907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113.059.604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648.828.285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323651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105.957.036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178.656.531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770.776.145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1.269.403.438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103.055.038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751.883.323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902887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82.049.115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138.078.434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852.825.260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1.407.481.872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-38,53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-39,67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78.902.880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830.786.203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927205"/>
                  </a:ext>
                </a:extLst>
              </a:tr>
              <a:tr h="175277"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191634"/>
                  </a:ext>
                </a:extLst>
              </a:tr>
              <a:tr h="3346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Importações Totais / Mensais Rochas Ornamentais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Importações Rochas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Balança Comercial 2023 (Kg)</a:t>
                      </a:r>
                      <a:endParaRPr lang="pt-B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315528"/>
                  </a:ext>
                </a:extLst>
              </a:tr>
              <a:tr h="2211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3300"/>
                  </a:ext>
                </a:extLst>
              </a:tr>
              <a:tr h="2211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516087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2.049.489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4.452.312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2.049.489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4.452.312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148.681.638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148.681.638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148176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1.945.972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3.817.581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3.995.461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8.269.893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77.624.721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226.306.359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7946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2.089.715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4.596.212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6.085.176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12.866.105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125.165.757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351.472.116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393716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2.595.342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5.096.170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8.680.518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17.962.275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26,21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32,58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191.741.081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543.213.197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904223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2.221.212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3.966.648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10.901.730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21.928.923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138.616.593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681.829.790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389531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2.362.545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4.638.774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13.264.275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26.567.697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206.894.832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888.724.622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615947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2.726.549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5.198.377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15.990.824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31.766.074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170.256.211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1.058.980.833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99725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2.901.998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5.893.141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18.892.822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37.659.215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172.763.390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1.231.744.223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91939"/>
                  </a:ext>
                </a:extLst>
              </a:tr>
              <a:tr h="221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3.146.235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5.488.318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22.039.057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43.147.533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132.590.116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1.364.334.339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43028"/>
                  </a:ext>
                </a:extLst>
              </a:tr>
              <a:tr h="195828"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876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39ACC33-5895-DA00-15E3-D50CC827751D}"/>
              </a:ext>
            </a:extLst>
          </p:cNvPr>
          <p:cNvSpPr txBox="1"/>
          <p:nvPr/>
        </p:nvSpPr>
        <p:spPr>
          <a:xfrm>
            <a:off x="2508068" y="236591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EXPORTAÇÕES E IMPORTAÇÕES DE ROCHAS ORNAMENTAIS EM 2023</a:t>
            </a:r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9F1D1AA6-5F7A-10CF-224C-AE7A9D0B5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5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FE4C48-8B5D-FC21-C65E-4302D90B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78422"/>
              </p:ext>
            </p:extLst>
          </p:nvPr>
        </p:nvGraphicFramePr>
        <p:xfrm>
          <a:off x="463283" y="816094"/>
          <a:ext cx="10717452" cy="5639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792">
                  <a:extLst>
                    <a:ext uri="{9D8B030D-6E8A-4147-A177-3AD203B41FA5}">
                      <a16:colId xmlns:a16="http://schemas.microsoft.com/office/drawing/2014/main" val="981578719"/>
                    </a:ext>
                  </a:extLst>
                </a:gridCol>
                <a:gridCol w="1724744">
                  <a:extLst>
                    <a:ext uri="{9D8B030D-6E8A-4147-A177-3AD203B41FA5}">
                      <a16:colId xmlns:a16="http://schemas.microsoft.com/office/drawing/2014/main" val="3851606038"/>
                    </a:ext>
                  </a:extLst>
                </a:gridCol>
                <a:gridCol w="598905">
                  <a:extLst>
                    <a:ext uri="{9D8B030D-6E8A-4147-A177-3AD203B41FA5}">
                      <a16:colId xmlns:a16="http://schemas.microsoft.com/office/drawing/2014/main" val="3258309842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3398679378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4123468943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2646597824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421357951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608440277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3447395256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2348941611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4235513064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3996887832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4060566318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4289592353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3285431587"/>
                    </a:ext>
                  </a:extLst>
                </a:gridCol>
                <a:gridCol w="686243">
                  <a:extLst>
                    <a:ext uri="{9D8B030D-6E8A-4147-A177-3AD203B41FA5}">
                      <a16:colId xmlns:a16="http://schemas.microsoft.com/office/drawing/2014/main" val="2581640208"/>
                    </a:ext>
                  </a:extLst>
                </a:gridCol>
              </a:tblGrid>
              <a:tr h="1973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NCM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Janeiro-Setembro 2022 (A)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Janeiro-Setembro 2023 (B)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 (B/A)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2282"/>
                  </a:ext>
                </a:extLst>
              </a:tr>
              <a:tr h="18728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(D)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Preço (D/C)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80626"/>
                  </a:ext>
                </a:extLst>
              </a:tr>
              <a:tr h="19731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Carbonáticas Brutas (mármores, travertinos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Blocos e Chapas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291,26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760,54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277,93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1.073,92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41,21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0,3830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0,2588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-32,42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803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2515.12.10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26.944,52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48.993,54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19.364,30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38.229,11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-28,13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-21,97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0,5500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0,5065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3741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2515.12.20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22,95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0,8616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14,5200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1585,33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864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52,42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0,2189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03470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Carbonáticas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27.267,02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2,70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49.829,44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19.643,68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39.303,13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-21,12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0,5472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0,4998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91774"/>
                  </a:ext>
                </a:extLst>
              </a:tr>
              <a:tr h="3309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Silicáticas Brutas (granitos e quartzitos)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74.933,92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125.756,46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75.023,25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8,80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117.299,49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0,5959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0,6396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7,34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7001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2516.11.00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3.273,04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13.665,68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3.978,15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10.351,28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21,54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-24,25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0,2395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0,3843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60,46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2999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2516.12.00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115.977,92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551.720,52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90.067,36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462.796,46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32,88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0,2102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0,1946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3471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37,08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65,69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132,56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1113,75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257,54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0,1460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0,4955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239,47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38785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2516.90.00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12.687,62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38.155,51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7.993,72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26.468,45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-37,00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-30,63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0,3325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0,3020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73582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Silicáticas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206.877,92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20,45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729.335,24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43,06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177.128,17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20,77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617.048,24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43,84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0,2837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0,2871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02205"/>
                  </a:ext>
                </a:extLst>
              </a:tr>
              <a:tr h="19731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de Processamento Simples e Especial        Produtos Acabados e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Semi-acabados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Ardósias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2514.00.00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648,48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1.229,53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641,40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1.486,22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20,88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0,5274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0,4316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-18,17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19187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6803.00.00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41.613,21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99.985,03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32.401,20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3,80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72.724,68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0,4162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0,4455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7,05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15787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foliados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6801.00.00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3.666,49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13.714,23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2.685,06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9.986,52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-26,77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0,2673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0,2689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47556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Pedra-sabão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2526.10.00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2.053,11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3.141,67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2.151,26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3.283,66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0,6535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0,6551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08543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6802.29.00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45.558,92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50.536,26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25.008,12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24.392,03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-45,11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-51,73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0,9015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1,0253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13,73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6413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(sobretudo 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6802.23.00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10.786,24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15.443,67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7.651,75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11.046,95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-29,06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-28,47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0,6984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0,6927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98618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6802.93.90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312.862,20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547.574,12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265.609,48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465.780,93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1133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Mármores (sobretudo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1.602,07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1.160,14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1.554,50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1.077,10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1,3809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1,4432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88088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61.361,97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53.627,28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47.363,48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40.229,13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-24,98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1,1442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1,1773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2,89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6733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6802.92.00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22,73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101,97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23,98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2342,91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5,4466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0,2764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-94,93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757931"/>
                  </a:ext>
                </a:extLst>
              </a:tr>
              <a:tr h="3309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Lajotas e outros produtos padronizados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6802.10.00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134,09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63,62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892,71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1176,94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2,7112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2,1077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42231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6802.99.90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297.085,59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128.352,95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270.824,89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120.957,71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2,3146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2,2390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052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Processadas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777.274,51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76,85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914.774,02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54,00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656.053,41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76,93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751.130,51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53,37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0,8497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0,8734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870803"/>
                  </a:ext>
                </a:extLst>
              </a:tr>
              <a:tr h="1973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1.011.419,44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1.693.938,71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852.825,26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1.407.481,87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0,5971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0,6059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55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1650E18-1E65-2734-C8E9-969EFE3DE1C5}"/>
              </a:ext>
            </a:extLst>
          </p:cNvPr>
          <p:cNvSpPr txBox="1"/>
          <p:nvPr/>
        </p:nvSpPr>
        <p:spPr>
          <a:xfrm>
            <a:off x="2828057" y="128989"/>
            <a:ext cx="6374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EXPORTAÇÕES DE ROCHAS ORNAMENTAIS E DE REVESTIMENTO</a:t>
            </a:r>
          </a:p>
          <a:p>
            <a:pPr algn="ctr"/>
            <a:r>
              <a:rPr lang="pt-BR" sz="1200" b="1" u="none" strike="noStrike" dirty="0">
                <a:effectLst/>
              </a:rPr>
              <a:t>Variação Percentual em Peso e Valor e do Preço Médio no Período Janeiro-Setembro 2022-2023</a:t>
            </a:r>
            <a:endParaRPr lang="pt-BR" sz="1200" b="1" dirty="0"/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89888DC1-AC26-9A0C-4FFB-DA474EF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FE4C48-8B5D-FC21-C65E-4302D90B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43464"/>
              </p:ext>
            </p:extLst>
          </p:nvPr>
        </p:nvGraphicFramePr>
        <p:xfrm>
          <a:off x="463283" y="816094"/>
          <a:ext cx="11265433" cy="5584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646">
                  <a:extLst>
                    <a:ext uri="{9D8B030D-6E8A-4147-A177-3AD203B41FA5}">
                      <a16:colId xmlns:a16="http://schemas.microsoft.com/office/drawing/2014/main" val="981578719"/>
                    </a:ext>
                  </a:extLst>
                </a:gridCol>
                <a:gridCol w="1812930">
                  <a:extLst>
                    <a:ext uri="{9D8B030D-6E8A-4147-A177-3AD203B41FA5}">
                      <a16:colId xmlns:a16="http://schemas.microsoft.com/office/drawing/2014/main" val="3851606038"/>
                    </a:ext>
                  </a:extLst>
                </a:gridCol>
                <a:gridCol w="629527">
                  <a:extLst>
                    <a:ext uri="{9D8B030D-6E8A-4147-A177-3AD203B41FA5}">
                      <a16:colId xmlns:a16="http://schemas.microsoft.com/office/drawing/2014/main" val="325830984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3986793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1234689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64659782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135795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60844027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4473952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3489416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355130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9688783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0605663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8543158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88774583"/>
                    </a:ext>
                  </a:extLst>
                </a:gridCol>
                <a:gridCol w="721330">
                  <a:extLst>
                    <a:ext uri="{9D8B030D-6E8A-4147-A177-3AD203B41FA5}">
                      <a16:colId xmlns:a16="http://schemas.microsoft.com/office/drawing/2014/main" val="2581640208"/>
                    </a:ext>
                  </a:extLst>
                </a:gridCol>
              </a:tblGrid>
              <a:tr h="1973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NCM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Janeiro-Setembro 2022 (A)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Janeiro-Setembro 2023 (B)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 (B/A)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2282"/>
                  </a:ext>
                </a:extLst>
              </a:tr>
              <a:tr h="18728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(D)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Preço (D/C)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80626"/>
                  </a:ext>
                </a:extLst>
              </a:tr>
              <a:tr h="19731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Carbonáticas Brutas (mármores, travertinos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Blocos e Chapas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124,23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159,59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0,7064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0,6102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803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2515.12.10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-28,03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0,4673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0,4670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3741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2515.12.20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6.354,50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15.947,53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8.465,53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20.072,94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46,52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25,87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0,3985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0,4217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864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297,43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-33,25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-32,08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0,5869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03470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Carbonáticas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6.912,40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33,01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17.029,34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41,45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8.933,53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40,54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20.971,62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48,60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29,24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23,15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0,4059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0,4260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91774"/>
                  </a:ext>
                </a:extLst>
              </a:tr>
              <a:tr h="3309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Silicáticas Brutas (granitos e quartzitos)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17,63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0,3926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0,3862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7001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2516.11.00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5070,14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104314,85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0,1412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2999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2516.12.00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-39,92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-51,64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0,5668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0,7041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24,23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3471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51,79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0,5306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0,6910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38785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2516.90.00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652,62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477,97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-26,76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0,6940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0,7321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73582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Silicáticas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587,74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965,14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2,35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509,21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918,51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0,6090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0,5544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02205"/>
                  </a:ext>
                </a:extLst>
              </a:tr>
              <a:tr h="19731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de Processamento Simples e Especial        Produtos Acabados e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Semi-acabados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Ardósias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2514.00.00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114,87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49,79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0,3595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0,4910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36,58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19187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6803.00.00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34,54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0,9416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1,5077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60,12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15787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foliados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6801.00.00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210,83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205,49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225,05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0,6369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0,5986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47556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Pedra-sabão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2526.10.00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73,58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3,6813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2,0656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-43,89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08543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6802.29.00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1.617,85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3.259,01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1.557,92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3.017,89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6,99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0,4964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0,5162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3,99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6413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(sobretudo 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6802.23.00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33221,43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89,5408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0,3094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-99,65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98618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6802.93.90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2,5753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2,0958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-18,62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1133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Mármores (sobretudo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14,95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5.711,61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2.911,96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5.482,93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0,5480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0,5311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88088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6.742,85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12.211,62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6.572,07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29,82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10.723,17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24,85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0,5522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0,6129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6733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6802.92.00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741,57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450,80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-46,40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-39,21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0,4732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0,4173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757931"/>
                  </a:ext>
                </a:extLst>
              </a:tr>
              <a:tr h="3309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Lajotas e outros produtos padronizados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6802.10.00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1.147,91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600,87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572,20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-49,76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1,9104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1,0080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-47,24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42231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6802.99.90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261,99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248,66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96,26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93,71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1,0399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1,0536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052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Processadas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13.437,59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64,18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23.093,98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56,21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12.596,31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57,15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21.257,41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49,27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0,5819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0,5926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1,84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870803"/>
                  </a:ext>
                </a:extLst>
              </a:tr>
              <a:tr h="1973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20.937,73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41.088,46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22.039,06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43.147,53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5,26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5,01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0,5096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0,5108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55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1650E18-1E65-2734-C8E9-969EFE3DE1C5}"/>
              </a:ext>
            </a:extLst>
          </p:cNvPr>
          <p:cNvSpPr txBox="1"/>
          <p:nvPr/>
        </p:nvSpPr>
        <p:spPr>
          <a:xfrm>
            <a:off x="2828057" y="128989"/>
            <a:ext cx="6374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IMPORTAÇÕES DE ROCHAS ORNAMENTAIS E DE REVESTIMENTO</a:t>
            </a:r>
          </a:p>
          <a:p>
            <a:pPr algn="ctr"/>
            <a:r>
              <a:rPr lang="pt-BR" sz="1200" b="1" u="none" strike="noStrike" dirty="0">
                <a:effectLst/>
              </a:rPr>
              <a:t>Variação Percentual em Peso e Valor e do Preço Médio no Período Janeiro-Setembro 2022-2023</a:t>
            </a:r>
            <a:endParaRPr lang="pt-BR" sz="1200" b="1" dirty="0"/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89888DC1-AC26-9A0C-4FFB-DA474EF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3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FE4C48-8B5D-FC21-C65E-4302D90B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74621"/>
              </p:ext>
            </p:extLst>
          </p:nvPr>
        </p:nvGraphicFramePr>
        <p:xfrm>
          <a:off x="463283" y="816094"/>
          <a:ext cx="10727387" cy="1369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930">
                  <a:extLst>
                    <a:ext uri="{9D8B030D-6E8A-4147-A177-3AD203B41FA5}">
                      <a16:colId xmlns:a16="http://schemas.microsoft.com/office/drawing/2014/main" val="3851606038"/>
                    </a:ext>
                  </a:extLst>
                </a:gridCol>
                <a:gridCol w="629527">
                  <a:extLst>
                    <a:ext uri="{9D8B030D-6E8A-4147-A177-3AD203B41FA5}">
                      <a16:colId xmlns:a16="http://schemas.microsoft.com/office/drawing/2014/main" val="325830984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398679378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41234689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646597824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42135795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608440277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34473952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348941611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42355130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9688783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0605663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8543158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88774583"/>
                    </a:ext>
                  </a:extLst>
                </a:gridCol>
                <a:gridCol w="721330">
                  <a:extLst>
                    <a:ext uri="{9D8B030D-6E8A-4147-A177-3AD203B41FA5}">
                      <a16:colId xmlns:a16="http://schemas.microsoft.com/office/drawing/2014/main" val="2581640208"/>
                    </a:ext>
                  </a:extLst>
                </a:gridCol>
              </a:tblGrid>
              <a:tr h="258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Produtos</a:t>
                      </a:r>
                      <a:endParaRPr lang="pt-BR" sz="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NCM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Janeiro-Setembro 2022 (A)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Janeiro-Setembro 2023 (B)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 (B/A)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2282"/>
                  </a:ext>
                </a:extLst>
              </a:tr>
              <a:tr h="245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(D)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Preço (D/C)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80626"/>
                  </a:ext>
                </a:extLst>
              </a:tr>
              <a:tr h="3292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Telhas, ladrilhos, placas (lajes), tijolos e artefatos semelhantes</a:t>
                      </a: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6810.19.00</a:t>
                      </a: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26.715,56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68,30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42.715,39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30.429,53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71,44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49.905,14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80329"/>
                  </a:ext>
                </a:extLst>
              </a:tr>
              <a:tr h="2581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obras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6810.99.00</a:t>
                      </a: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12.398,25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21.056,17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12.165,66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20.391,44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8643"/>
                  </a:ext>
                </a:extLst>
              </a:tr>
              <a:tr h="279157">
                <a:tc gridSpan="2">
                  <a:txBody>
                    <a:bodyPr/>
                    <a:lstStyle/>
                    <a:p>
                      <a:pPr algn="ctr"/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39.113,81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63.771,56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42.595,19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70.296,58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0,6133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0,6059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55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1650E18-1E65-2734-C8E9-969EFE3DE1C5}"/>
              </a:ext>
            </a:extLst>
          </p:cNvPr>
          <p:cNvSpPr txBox="1"/>
          <p:nvPr/>
        </p:nvSpPr>
        <p:spPr>
          <a:xfrm>
            <a:off x="2828057" y="128989"/>
            <a:ext cx="6374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IMPORTAÇÕES DE PEDRAS ARTIFICIAIS*</a:t>
            </a:r>
          </a:p>
          <a:p>
            <a:pPr algn="ctr"/>
            <a:r>
              <a:rPr lang="pt-BR" sz="1200" b="1" u="none" strike="noStrike" dirty="0">
                <a:effectLst/>
              </a:rPr>
              <a:t>Variação Percentual em Peso e Valor e do Preço Médio no Período Janeiro-Setembro 2022-2023</a:t>
            </a:r>
            <a:endParaRPr lang="pt-BR" sz="1200" b="1" dirty="0"/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89888DC1-AC26-9A0C-4FFB-DA474EF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2183897-509F-1309-B38D-868ACE8DBB24}"/>
              </a:ext>
            </a:extLst>
          </p:cNvPr>
          <p:cNvSpPr txBox="1"/>
          <p:nvPr/>
        </p:nvSpPr>
        <p:spPr>
          <a:xfrm>
            <a:off x="463283" y="2318958"/>
            <a:ext cx="10598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pt-BR" sz="1400" dirty="0"/>
              <a:t>* As </a:t>
            </a:r>
            <a:r>
              <a:rPr lang="pt-BR" sz="1400" dirty="0" err="1"/>
              <a:t>NCMs</a:t>
            </a:r>
            <a:r>
              <a:rPr lang="pt-BR" sz="1400" dirty="0"/>
              <a:t> 6810.19.00 e 6810.99 referem-se a obras de cimento, de concreto ou de pedra artificial, mesmo armadas, sendo, portanto inespecíficas para as pedras artificiais. </a:t>
            </a:r>
          </a:p>
        </p:txBody>
      </p:sp>
    </p:spTree>
    <p:extLst>
      <p:ext uri="{BB962C8B-B14F-4D97-AF65-F5344CB8AC3E}">
        <p14:creationId xmlns:p14="http://schemas.microsoft.com/office/powerpoint/2010/main" val="280688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5F3702C-51E5-3BAC-0176-980C21088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922417"/>
              </p:ext>
            </p:extLst>
          </p:nvPr>
        </p:nvGraphicFramePr>
        <p:xfrm>
          <a:off x="755589" y="742342"/>
          <a:ext cx="10629085" cy="5788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55774416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65525788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672324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51281221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049449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0196729"/>
                    </a:ext>
                  </a:extLst>
                </a:gridCol>
                <a:gridCol w="367221">
                  <a:extLst>
                    <a:ext uri="{9D8B030D-6E8A-4147-A177-3AD203B41FA5}">
                      <a16:colId xmlns:a16="http://schemas.microsoft.com/office/drawing/2014/main" val="3750176328"/>
                    </a:ext>
                  </a:extLst>
                </a:gridCol>
                <a:gridCol w="473371">
                  <a:extLst>
                    <a:ext uri="{9D8B030D-6E8A-4147-A177-3AD203B41FA5}">
                      <a16:colId xmlns:a16="http://schemas.microsoft.com/office/drawing/2014/main" val="2311012305"/>
                    </a:ext>
                  </a:extLst>
                </a:gridCol>
                <a:gridCol w="550831">
                  <a:extLst>
                    <a:ext uri="{9D8B030D-6E8A-4147-A177-3AD203B41FA5}">
                      <a16:colId xmlns:a16="http://schemas.microsoft.com/office/drawing/2014/main" val="4249537649"/>
                    </a:ext>
                  </a:extLst>
                </a:gridCol>
                <a:gridCol w="550831">
                  <a:extLst>
                    <a:ext uri="{9D8B030D-6E8A-4147-A177-3AD203B41FA5}">
                      <a16:colId xmlns:a16="http://schemas.microsoft.com/office/drawing/2014/main" val="2100760272"/>
                    </a:ext>
                  </a:extLst>
                </a:gridCol>
                <a:gridCol w="550831">
                  <a:extLst>
                    <a:ext uri="{9D8B030D-6E8A-4147-A177-3AD203B41FA5}">
                      <a16:colId xmlns:a16="http://schemas.microsoft.com/office/drawing/2014/main" val="42593273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5549722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1753241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6875006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217516318"/>
                    </a:ext>
                  </a:extLst>
                </a:gridCol>
              </a:tblGrid>
              <a:tr h="3279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Exportações Totais / Mensais Brasil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Exportações Brasil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Balança Comercial 2023 (US$)</a:t>
                      </a:r>
                      <a:endParaRPr lang="pt-B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A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5952"/>
                  </a:ext>
                </a:extLst>
              </a:tr>
              <a:tr h="2167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17656"/>
                  </a:ext>
                </a:extLst>
              </a:tr>
              <a:tr h="216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57672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22.824.990.694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39.359.970.665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22.824.990.694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39.359.970.665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2.295.849.370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2.295.849.370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470796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20.261.992.331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31.798.263.034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43.086.983.025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71.158.233.699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-13,84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-10,42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2.587.382.042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4.883.231.412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207891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32.876.505.804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52.132.855.803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75.963.488.829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123.291.089.502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11,69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19,16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10.801.321.091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15.684.552.503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513044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27.362.183.372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46.185.063.957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103.325.672.201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169.476.153.459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-5,71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8.221.936.770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23.906.489.273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733748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33.035.174.394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55.735.616.159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136.360.846.595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225.211.769.618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11,15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37,40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11.345.952.597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35.252.441.870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246566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29.959.414.070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48.409.372.217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166.320.260.665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273.621.141.835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-8,19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12,15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15,95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10.457.781.263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45.710.223.133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752675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28.920.122.750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51.613.160.257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195.240.383.415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325.234.302.092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-3,45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20,59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8.890.279.851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54.600.502.984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323651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30.993.616.863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56.716.686.601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226.234.000.278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381.950.988.693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9.546.932.837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64.147.435.821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902887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28.431.373.510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28.431.373.510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254.665.373.788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410.382.362.203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8.904.417.728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73.051.853.549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416356"/>
                  </a:ext>
                </a:extLst>
              </a:tr>
              <a:tr h="171786"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191634"/>
                  </a:ext>
                </a:extLst>
              </a:tr>
              <a:tr h="3279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Importações Totais / Mensais Brasil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Importações Brasil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315528"/>
                  </a:ext>
                </a:extLst>
              </a:tr>
              <a:tr h="2167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3300"/>
                  </a:ext>
                </a:extLst>
              </a:tr>
              <a:tr h="216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516087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20.529.141.324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13.215.489.678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20.529.141.324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13.215.489.678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-5,38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-5,38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148176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17.674.610.289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11.881.131.961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38.203.751.613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25.096.621.639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-6,35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-4,70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-1,25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-5,06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7946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22.075.184.713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14.275.235.400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60.278.936.326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39.371.857.039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5,94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393716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19.140.246.602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13.199.559.445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79.419.182.928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52.571.416.484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-7,83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-2,69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-2,27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-1,69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904223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21.689.221.797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15.465.164.945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101.108.404.725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68.036.581.429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-12,16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-3,58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-4,57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-2,12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389531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19.501.632.807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13.616.259.618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120.610.037.532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81.652.841.047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-18,28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-12,70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-7,09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-4,06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615947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20.029.842.899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15.154.934.776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140.639.880.431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96.807.775.823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-18,29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-6,28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-8,87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-4,42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99725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21.446.684.026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15.095.602.323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162.086.564.457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111.903.378.146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-19,61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-2,78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-10,45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91939"/>
                  </a:ext>
                </a:extLst>
              </a:tr>
              <a:tr h="216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19.526.955.782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14.191.606.742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181.613.520.239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126.094.984.888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344229"/>
                  </a:ext>
                </a:extLst>
              </a:tr>
              <a:tr h="191928"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876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39ACC33-5895-DA00-15E3-D50CC827751D}"/>
              </a:ext>
            </a:extLst>
          </p:cNvPr>
          <p:cNvSpPr txBox="1"/>
          <p:nvPr/>
        </p:nvSpPr>
        <p:spPr>
          <a:xfrm>
            <a:off x="3429256" y="145935"/>
            <a:ext cx="528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EXPORTAÇÕES E IMPORTAÇÕES BRASILEIRAS EM 2023</a:t>
            </a:r>
          </a:p>
        </p:txBody>
      </p:sp>
      <p:pic>
        <p:nvPicPr>
          <p:cNvPr id="5" name="Imagem 4" descr="Logotipo&#10;&#10;Descrição gerada automaticamente com confiança baixa">
            <a:extLst>
              <a:ext uri="{FF2B5EF4-FFF2-40B4-BE49-F238E27FC236}">
                <a16:creationId xmlns:a16="http://schemas.microsoft.com/office/drawing/2014/main" id="{A4A6F579-A3A4-FFE1-1984-346FF435A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83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2060</Words>
  <Application>Microsoft Office PowerPoint</Application>
  <PresentationFormat>Widescreen</PresentationFormat>
  <Paragraphs>1369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ROCHAS ORNAMENTAIS E DE REVESTIMENTO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ROCHAS ORNAMENTAIS E DE REVESTIMENTO</dc:title>
  <dc:creator>Denize Chiodi</dc:creator>
  <cp:lastModifiedBy>Denize Chiodi</cp:lastModifiedBy>
  <cp:revision>6</cp:revision>
  <dcterms:created xsi:type="dcterms:W3CDTF">2023-10-06T17:24:11Z</dcterms:created>
  <dcterms:modified xsi:type="dcterms:W3CDTF">2023-10-11T20:04:39Z</dcterms:modified>
</cp:coreProperties>
</file>